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Default Extension="tiff" ContentType="image/tiff"/>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44" r:id="rId5"/>
    <p:sldMasterId id="2147483756" r:id="rId6"/>
    <p:sldMasterId id="2147483781" r:id="rId7"/>
    <p:sldMasterId id="2147483805" r:id="rId8"/>
  </p:sldMasterIdLst>
  <p:notesMasterIdLst>
    <p:notesMasterId r:id="rId38"/>
  </p:notesMasterIdLst>
  <p:handoutMasterIdLst>
    <p:handoutMasterId r:id="rId39"/>
  </p:handoutMasterIdLst>
  <p:sldIdLst>
    <p:sldId id="309" r:id="rId9"/>
    <p:sldId id="263" r:id="rId10"/>
    <p:sldId id="265" r:id="rId11"/>
    <p:sldId id="303" r:id="rId12"/>
    <p:sldId id="306" r:id="rId13"/>
    <p:sldId id="324" r:id="rId14"/>
    <p:sldId id="310" r:id="rId15"/>
    <p:sldId id="325" r:id="rId16"/>
    <p:sldId id="293" r:id="rId17"/>
    <p:sldId id="285" r:id="rId18"/>
    <p:sldId id="269" r:id="rId19"/>
    <p:sldId id="271" r:id="rId20"/>
    <p:sldId id="278" r:id="rId21"/>
    <p:sldId id="312" r:id="rId22"/>
    <p:sldId id="273" r:id="rId23"/>
    <p:sldId id="281" r:id="rId24"/>
    <p:sldId id="319" r:id="rId25"/>
    <p:sldId id="280" r:id="rId26"/>
    <p:sldId id="274" r:id="rId27"/>
    <p:sldId id="282" r:id="rId28"/>
    <p:sldId id="275" r:id="rId29"/>
    <p:sldId id="317" r:id="rId30"/>
    <p:sldId id="302" r:id="rId31"/>
    <p:sldId id="294" r:id="rId32"/>
    <p:sldId id="289" r:id="rId33"/>
    <p:sldId id="307" r:id="rId34"/>
    <p:sldId id="296" r:id="rId35"/>
    <p:sldId id="328" r:id="rId36"/>
    <p:sldId id="315" r:id="rId3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085"/>
    <a:srgbClr val="0B0BFB"/>
    <a:srgbClr val="BAAEAA"/>
    <a:srgbClr val="CDC4C1"/>
    <a:srgbClr val="E1DC0E"/>
    <a:srgbClr val="C6BEBA"/>
    <a:srgbClr val="D2CBC8"/>
    <a:srgbClr val="AFA29D"/>
    <a:srgbClr val="008A3E"/>
    <a:srgbClr val="4478B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82" autoAdjust="0"/>
  </p:normalViewPr>
  <p:slideViewPr>
    <p:cSldViewPr showGuides="1">
      <p:cViewPr>
        <p:scale>
          <a:sx n="90" d="100"/>
          <a:sy n="90" d="100"/>
        </p:scale>
        <p:origin x="-1524" y="-324"/>
      </p:cViewPr>
      <p:guideLst>
        <p:guide orient="horz" pos="2160"/>
        <p:guide pos="2880"/>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holder\Desktop\aagrace\Keeler%20Dunes\Governing%20Board%20Public%20Hearing\March%207%202013%20Workshop\sand%20mass%20workbook%20for%20pres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Volume</a:t>
            </a:r>
            <a:r>
              <a:rPr lang="en-US" baseline="0" dirty="0"/>
              <a:t> Estimates of Potential Sources for Keeler Dunes</a:t>
            </a:r>
            <a:endParaRPr lang="en-US" dirty="0"/>
          </a:p>
        </c:rich>
      </c:tx>
      <c:layout>
        <c:manualLayout>
          <c:xMode val="edge"/>
          <c:yMode val="edge"/>
          <c:x val="0.20582932341790619"/>
          <c:y val="1.9744671726261147E-2"/>
        </c:manualLayout>
      </c:layout>
    </c:title>
    <c:plotArea>
      <c:layout>
        <c:manualLayout>
          <c:layoutTarget val="inner"/>
          <c:xMode val="edge"/>
          <c:yMode val="edge"/>
          <c:x val="0.12158306600563819"/>
          <c:y val="9.0944210865789701E-2"/>
          <c:w val="0.86144162535238689"/>
          <c:h val="0.79324723683684295"/>
        </c:manualLayout>
      </c:layout>
      <c:barChart>
        <c:barDir val="col"/>
        <c:grouping val="clustered"/>
        <c:ser>
          <c:idx val="0"/>
          <c:order val="0"/>
          <c:tx>
            <c:strRef>
              <c:f>Sheet1!$B$11</c:f>
              <c:strCache>
                <c:ptCount val="1"/>
                <c:pt idx="0">
                  <c:v>volume</c:v>
                </c:pt>
              </c:strCache>
            </c:strRef>
          </c:tx>
          <c:spPr>
            <a:solidFill>
              <a:schemeClr val="bg2">
                <a:lumMod val="75000"/>
              </a:schemeClr>
            </a:solidFill>
            <a:ln w="12700">
              <a:solidFill>
                <a:schemeClr val="tx1"/>
              </a:solidFill>
            </a:ln>
            <a:effectLst>
              <a:innerShdw blurRad="63500" dist="50800">
                <a:prstClr val="black">
                  <a:alpha val="50000"/>
                </a:prstClr>
              </a:innerShdw>
            </a:effectLst>
          </c:spPr>
          <c:cat>
            <c:strRef>
              <c:f>Sheet1!$A$12:$A$17</c:f>
              <c:strCache>
                <c:ptCount val="6"/>
                <c:pt idx="0">
                  <c:v>1. Inyo alluvium</c:v>
                </c:pt>
                <c:pt idx="1">
                  <c:v>2. Flood silts</c:v>
                </c:pt>
                <c:pt idx="2">
                  <c:v>3. Swansea Dunes</c:v>
                </c:pt>
                <c:pt idx="3">
                  <c:v>4. 1872 shore</c:v>
                </c:pt>
                <c:pt idx="4">
                  <c:v>5. Pre-historic dunes</c:v>
                </c:pt>
                <c:pt idx="5">
                  <c:v>6. Lake bed</c:v>
                </c:pt>
              </c:strCache>
            </c:strRef>
          </c:cat>
          <c:val>
            <c:numRef>
              <c:f>Sheet1!$B$12:$B$17</c:f>
              <c:numCache>
                <c:formatCode>_(* #,##0_);_(* \(#,##0\);_(* "-"??_);_(@_)</c:formatCode>
                <c:ptCount val="6"/>
                <c:pt idx="0">
                  <c:v>4500</c:v>
                </c:pt>
                <c:pt idx="1">
                  <c:v>4500</c:v>
                </c:pt>
                <c:pt idx="2">
                  <c:v>37500</c:v>
                </c:pt>
                <c:pt idx="3">
                  <c:v>27040</c:v>
                </c:pt>
                <c:pt idx="4">
                  <c:v>30000</c:v>
                </c:pt>
                <c:pt idx="5">
                  <c:v>2440000</c:v>
                </c:pt>
              </c:numCache>
            </c:numRef>
          </c:val>
        </c:ser>
        <c:gapWidth val="75"/>
        <c:axId val="80021376"/>
        <c:axId val="80482304"/>
      </c:barChart>
      <c:catAx>
        <c:axId val="80021376"/>
        <c:scaling>
          <c:orientation val="minMax"/>
        </c:scaling>
        <c:axPos val="b"/>
        <c:title>
          <c:tx>
            <c:rich>
              <a:bodyPr/>
              <a:lstStyle/>
              <a:p>
                <a:pPr>
                  <a:defRPr sz="1600"/>
                </a:pPr>
                <a:r>
                  <a:rPr lang="en-US" sz="1600" dirty="0" smtClean="0"/>
                  <a:t>Source Area</a:t>
                </a:r>
                <a:endParaRPr lang="en-US" sz="1600" dirty="0"/>
              </a:p>
            </c:rich>
          </c:tx>
          <c:layout>
            <c:manualLayout>
              <c:xMode val="edge"/>
              <c:yMode val="edge"/>
              <c:x val="0.51881622436084351"/>
              <c:y val="0.94054151105392902"/>
            </c:manualLayout>
          </c:layout>
        </c:title>
        <c:tickLblPos val="nextTo"/>
        <c:txPr>
          <a:bodyPr/>
          <a:lstStyle/>
          <a:p>
            <a:pPr>
              <a:defRPr b="1"/>
            </a:pPr>
            <a:endParaRPr lang="en-US"/>
          </a:p>
        </c:txPr>
        <c:crossAx val="80482304"/>
        <c:crosses val="autoZero"/>
        <c:auto val="1"/>
        <c:lblAlgn val="ctr"/>
        <c:lblOffset val="100"/>
      </c:catAx>
      <c:valAx>
        <c:axId val="80482304"/>
        <c:scaling>
          <c:orientation val="minMax"/>
          <c:max val="2500000"/>
        </c:scaling>
        <c:axPos val="l"/>
        <c:majorGridlines/>
        <c:title>
          <c:tx>
            <c:rich>
              <a:bodyPr rot="-5400000" vert="horz"/>
              <a:lstStyle/>
              <a:p>
                <a:pPr>
                  <a:defRPr sz="1600"/>
                </a:pPr>
                <a:r>
                  <a:rPr lang="en-US" sz="1600" dirty="0"/>
                  <a:t>Volume (m</a:t>
                </a:r>
                <a:r>
                  <a:rPr lang="en-US" sz="1600" baseline="30000" dirty="0"/>
                  <a:t>3</a:t>
                </a:r>
                <a:r>
                  <a:rPr lang="en-US" sz="1600" dirty="0"/>
                  <a:t>)</a:t>
                </a:r>
              </a:p>
            </c:rich>
          </c:tx>
          <c:layout>
            <c:manualLayout>
              <c:xMode val="edge"/>
              <c:yMode val="edge"/>
              <c:x val="0"/>
              <c:y val="0.31987545875443457"/>
            </c:manualLayout>
          </c:layout>
        </c:title>
        <c:numFmt formatCode="#,##0" sourceLinked="0"/>
        <c:minorTickMark val="in"/>
        <c:tickLblPos val="nextTo"/>
        <c:crossAx val="80021376"/>
        <c:crosses val="autoZero"/>
        <c:crossBetween val="between"/>
      </c:valAx>
      <c:spPr>
        <a:solidFill>
          <a:schemeClr val="bg2"/>
        </a:solidFill>
        <a:ln>
          <a:solidFill>
            <a:schemeClr val="tx1"/>
          </a:solidFill>
        </a:ln>
      </c:spPr>
    </c:plotArea>
    <c:plotVisOnly val="1"/>
  </c:chart>
  <c:spPr>
    <a:solidFill>
      <a:schemeClr val="tx2">
        <a:lumMod val="20000"/>
        <a:lumOff val="80000"/>
      </a:schemeClr>
    </a:solidFill>
    <a:ln w="12700">
      <a:solidFill>
        <a:schemeClr val="tx1"/>
      </a:solidFill>
    </a:ln>
    <a:effectLst>
      <a:outerShdw blurRad="50800" dist="38100" algn="l" rotWithShape="0">
        <a:prstClr val="black">
          <a:alpha val="40000"/>
        </a:prstClr>
      </a:outerShdw>
    </a:effectLst>
  </c:sp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483CA-D841-4962-A18D-73F327D683BF}" type="doc">
      <dgm:prSet loTypeId="urn:microsoft.com/office/officeart/2005/8/layout/radial5" loCatId="relationship" qsTypeId="urn:microsoft.com/office/officeart/2005/8/quickstyle/3d2" qsCatId="3D" csTypeId="urn:microsoft.com/office/officeart/2005/8/colors/accent0_3" csCatId="mainScheme" phldr="1"/>
      <dgm:spPr/>
      <dgm:t>
        <a:bodyPr/>
        <a:lstStyle/>
        <a:p>
          <a:endParaRPr lang="en-US"/>
        </a:p>
      </dgm:t>
    </dgm:pt>
    <dgm:pt modelId="{F5D2BF02-7F42-447B-BDD1-49203D115146}">
      <dgm:prSet phldrT="[Text]" custT="1"/>
      <dgm:spPr>
        <a:solidFill>
          <a:srgbClr val="C00000"/>
        </a:solidFill>
        <a:ln>
          <a:solidFill>
            <a:srgbClr val="C00000"/>
          </a:solidFill>
        </a:ln>
      </dgm:spPr>
      <dgm:t>
        <a:bodyPr/>
        <a:lstStyle/>
        <a:p>
          <a:r>
            <a:rPr lang="en-US" sz="2400" b="1" dirty="0" smtClean="0">
              <a:effectLst>
                <a:outerShdw blurRad="38100" dist="38100" dir="2700000" algn="tl">
                  <a:srgbClr val="000000">
                    <a:alpha val="43137"/>
                  </a:srgbClr>
                </a:outerShdw>
              </a:effectLst>
            </a:rPr>
            <a:t>Origin and Development of the Keeler Dunes</a:t>
          </a:r>
          <a:endParaRPr lang="en-US" sz="2400" b="1" dirty="0">
            <a:effectLst>
              <a:outerShdw blurRad="38100" dist="38100" dir="2700000" algn="tl">
                <a:srgbClr val="000000">
                  <a:alpha val="43137"/>
                </a:srgbClr>
              </a:outerShdw>
            </a:effectLst>
          </a:endParaRPr>
        </a:p>
      </dgm:t>
    </dgm:pt>
    <dgm:pt modelId="{36EBB969-B609-4FF9-8043-D1B0D6007C41}" type="parTrans" cxnId="{5F998234-FB7B-431A-ABB4-0DE215F32C6A}">
      <dgm:prSet/>
      <dgm:spPr/>
      <dgm:t>
        <a:bodyPr/>
        <a:lstStyle/>
        <a:p>
          <a:endParaRPr lang="en-US"/>
        </a:p>
      </dgm:t>
    </dgm:pt>
    <dgm:pt modelId="{B24F4C44-543A-429E-9F9F-8AFB5EFF096B}" type="sibTrans" cxnId="{5F998234-FB7B-431A-ABB4-0DE215F32C6A}">
      <dgm:prSet/>
      <dgm:spPr/>
      <dgm:t>
        <a:bodyPr/>
        <a:lstStyle/>
        <a:p>
          <a:endParaRPr lang="en-US"/>
        </a:p>
      </dgm:t>
    </dgm:pt>
    <dgm:pt modelId="{32BDDB05-86E0-43D9-945C-45A15AC473C1}">
      <dgm:prSet phldrT="[Text]"/>
      <dgm:spPr/>
      <dgm:t>
        <a:bodyPr/>
        <a:lstStyle/>
        <a:p>
          <a:pPr algn="ctr"/>
          <a:r>
            <a:rPr lang="en-US" dirty="0" smtClean="0"/>
            <a:t>1. Historical Documents Research</a:t>
          </a:r>
          <a:endParaRPr lang="en-US" dirty="0"/>
        </a:p>
      </dgm:t>
    </dgm:pt>
    <dgm:pt modelId="{E1C5A0C1-505B-4FB7-8828-202C3DEE2C78}" type="parTrans" cxnId="{FDFB523C-E14D-459E-9978-A9B03224FAC5}">
      <dgm:prSet/>
      <dgm:spPr>
        <a:solidFill>
          <a:schemeClr val="accent2"/>
        </a:solidFill>
      </dgm:spPr>
      <dgm:t>
        <a:bodyPr/>
        <a:lstStyle/>
        <a:p>
          <a:endParaRPr lang="en-US"/>
        </a:p>
      </dgm:t>
    </dgm:pt>
    <dgm:pt modelId="{FD39344C-6CC3-467B-AE4B-8B9920D4ADEB}" type="sibTrans" cxnId="{FDFB523C-E14D-459E-9978-A9B03224FAC5}">
      <dgm:prSet/>
      <dgm:spPr/>
      <dgm:t>
        <a:bodyPr/>
        <a:lstStyle/>
        <a:p>
          <a:endParaRPr lang="en-US"/>
        </a:p>
      </dgm:t>
    </dgm:pt>
    <dgm:pt modelId="{F2203704-581A-45EC-81CE-BF47103DC4CD}">
      <dgm:prSet phldrT="[Text]" custT="1"/>
      <dgm:spPr/>
      <dgm:t>
        <a:bodyPr/>
        <a:lstStyle/>
        <a:p>
          <a:r>
            <a:rPr lang="en-US" sz="1800" dirty="0" smtClean="0"/>
            <a:t>4.  Geomorphic Mapping and Analysis</a:t>
          </a:r>
          <a:endParaRPr lang="en-US" sz="1800" dirty="0"/>
        </a:p>
      </dgm:t>
    </dgm:pt>
    <dgm:pt modelId="{BC8B6525-60A4-459A-A700-74966E8ED67E}" type="parTrans" cxnId="{F6DE9CDD-55AE-4771-A2F2-F72338FBE1C4}">
      <dgm:prSet/>
      <dgm:spPr>
        <a:solidFill>
          <a:schemeClr val="accent2"/>
        </a:solidFill>
      </dgm:spPr>
      <dgm:t>
        <a:bodyPr/>
        <a:lstStyle/>
        <a:p>
          <a:endParaRPr lang="en-US"/>
        </a:p>
      </dgm:t>
    </dgm:pt>
    <dgm:pt modelId="{797E43F5-82A6-43CA-827A-9DD9545E856A}" type="sibTrans" cxnId="{F6DE9CDD-55AE-4771-A2F2-F72338FBE1C4}">
      <dgm:prSet/>
      <dgm:spPr/>
      <dgm:t>
        <a:bodyPr/>
        <a:lstStyle/>
        <a:p>
          <a:endParaRPr lang="en-US"/>
        </a:p>
      </dgm:t>
    </dgm:pt>
    <dgm:pt modelId="{4EDB652B-1DA3-4034-91A6-B8F6794AF88F}">
      <dgm:prSet phldrT="[Text]"/>
      <dgm:spPr/>
      <dgm:t>
        <a:bodyPr/>
        <a:lstStyle/>
        <a:p>
          <a:r>
            <a:rPr lang="en-US" dirty="0" smtClean="0"/>
            <a:t>3. Air Photo and Satellite Image Analysis</a:t>
          </a:r>
          <a:endParaRPr lang="en-US" dirty="0"/>
        </a:p>
      </dgm:t>
    </dgm:pt>
    <dgm:pt modelId="{8BE37E92-E8CB-40B4-BECC-D164A13A8E04}" type="parTrans" cxnId="{A4BD6DD6-7031-481F-91E0-2D7BB93492DB}">
      <dgm:prSet/>
      <dgm:spPr>
        <a:solidFill>
          <a:schemeClr val="accent2"/>
        </a:solidFill>
      </dgm:spPr>
      <dgm:t>
        <a:bodyPr/>
        <a:lstStyle/>
        <a:p>
          <a:endParaRPr lang="en-US"/>
        </a:p>
      </dgm:t>
    </dgm:pt>
    <dgm:pt modelId="{1DB3122A-C62C-492E-BFAE-BEB1FB47A814}" type="sibTrans" cxnId="{A4BD6DD6-7031-481F-91E0-2D7BB93492DB}">
      <dgm:prSet/>
      <dgm:spPr/>
      <dgm:t>
        <a:bodyPr/>
        <a:lstStyle/>
        <a:p>
          <a:endParaRPr lang="en-US"/>
        </a:p>
      </dgm:t>
    </dgm:pt>
    <dgm:pt modelId="{3F7DD484-3F84-45F7-AED8-ADA8543874FF}">
      <dgm:prSet phldrT="[Text]"/>
      <dgm:spPr/>
      <dgm:t>
        <a:bodyPr/>
        <a:lstStyle/>
        <a:p>
          <a:r>
            <a:rPr lang="en-US" dirty="0" smtClean="0"/>
            <a:t>2. Historical Photos Analysis</a:t>
          </a:r>
          <a:endParaRPr lang="en-US" dirty="0"/>
        </a:p>
      </dgm:t>
    </dgm:pt>
    <dgm:pt modelId="{467951F2-2ED5-412B-9867-213312D61187}" type="parTrans" cxnId="{F0A1FA1E-3F9E-49AC-8B85-AE49CD2E5CAC}">
      <dgm:prSet/>
      <dgm:spPr>
        <a:solidFill>
          <a:schemeClr val="accent2"/>
        </a:solidFill>
      </dgm:spPr>
      <dgm:t>
        <a:bodyPr/>
        <a:lstStyle/>
        <a:p>
          <a:endParaRPr lang="en-US"/>
        </a:p>
      </dgm:t>
    </dgm:pt>
    <dgm:pt modelId="{3D94895A-56C4-43C1-9BB9-0F407ECD62F9}" type="sibTrans" cxnId="{F0A1FA1E-3F9E-49AC-8B85-AE49CD2E5CAC}">
      <dgm:prSet/>
      <dgm:spPr/>
      <dgm:t>
        <a:bodyPr/>
        <a:lstStyle/>
        <a:p>
          <a:endParaRPr lang="en-US"/>
        </a:p>
      </dgm:t>
    </dgm:pt>
    <dgm:pt modelId="{7C886026-EE81-4859-BF77-647AE90207DB}">
      <dgm:prSet/>
      <dgm:spPr/>
      <dgm:t>
        <a:bodyPr/>
        <a:lstStyle/>
        <a:p>
          <a:r>
            <a:rPr lang="en-US" dirty="0" smtClean="0"/>
            <a:t>5. Geology – Chronology and Stratigraphy</a:t>
          </a:r>
          <a:endParaRPr lang="en-US" dirty="0"/>
        </a:p>
      </dgm:t>
    </dgm:pt>
    <dgm:pt modelId="{5851E943-A403-4C07-8471-097C0E8B6F41}" type="parTrans" cxnId="{F321DFF4-7473-4437-8D1F-C6D5E389645D}">
      <dgm:prSet/>
      <dgm:spPr>
        <a:solidFill>
          <a:schemeClr val="accent2"/>
        </a:solidFill>
      </dgm:spPr>
      <dgm:t>
        <a:bodyPr/>
        <a:lstStyle/>
        <a:p>
          <a:endParaRPr lang="en-US"/>
        </a:p>
      </dgm:t>
    </dgm:pt>
    <dgm:pt modelId="{BF022A14-17A9-4064-BDB6-52820198C80E}" type="sibTrans" cxnId="{F321DFF4-7473-4437-8D1F-C6D5E389645D}">
      <dgm:prSet/>
      <dgm:spPr/>
      <dgm:t>
        <a:bodyPr/>
        <a:lstStyle/>
        <a:p>
          <a:endParaRPr lang="en-US"/>
        </a:p>
      </dgm:t>
    </dgm:pt>
    <dgm:pt modelId="{5E89B594-36F4-418D-80E5-183F66A7C509}">
      <dgm:prSet/>
      <dgm:spPr/>
      <dgm:t>
        <a:bodyPr/>
        <a:lstStyle/>
        <a:p>
          <a:r>
            <a:rPr lang="en-US" dirty="0" smtClean="0"/>
            <a:t>7. Dune Transect Analysis</a:t>
          </a:r>
          <a:endParaRPr lang="en-US" dirty="0"/>
        </a:p>
      </dgm:t>
    </dgm:pt>
    <dgm:pt modelId="{035AB6BE-7B73-4CC7-87C3-EBB4613F5974}" type="parTrans" cxnId="{4E1166C3-2D11-4080-B9B2-34AF26A1A767}">
      <dgm:prSet/>
      <dgm:spPr>
        <a:solidFill>
          <a:schemeClr val="accent2"/>
        </a:solidFill>
      </dgm:spPr>
      <dgm:t>
        <a:bodyPr/>
        <a:lstStyle/>
        <a:p>
          <a:endParaRPr lang="en-US"/>
        </a:p>
      </dgm:t>
    </dgm:pt>
    <dgm:pt modelId="{8741AD52-6A95-418C-B652-217704FF385B}" type="sibTrans" cxnId="{4E1166C3-2D11-4080-B9B2-34AF26A1A767}">
      <dgm:prSet/>
      <dgm:spPr/>
      <dgm:t>
        <a:bodyPr/>
        <a:lstStyle/>
        <a:p>
          <a:endParaRPr lang="en-US"/>
        </a:p>
      </dgm:t>
    </dgm:pt>
    <dgm:pt modelId="{7FA0A5E8-2405-49F7-AB6A-CAD14C9769B9}">
      <dgm:prSet/>
      <dgm:spPr/>
      <dgm:t>
        <a:bodyPr/>
        <a:lstStyle/>
        <a:p>
          <a:r>
            <a:rPr lang="en-US" dirty="0" smtClean="0"/>
            <a:t>6. Surface Change Analysis</a:t>
          </a:r>
          <a:endParaRPr lang="en-US" dirty="0"/>
        </a:p>
      </dgm:t>
    </dgm:pt>
    <dgm:pt modelId="{A3602E9F-700C-49A0-96F4-5BB9FB48CB2E}" type="parTrans" cxnId="{1860E539-C508-4830-B77C-CD4F550CBCC9}">
      <dgm:prSet/>
      <dgm:spPr>
        <a:solidFill>
          <a:schemeClr val="accent2"/>
        </a:solidFill>
      </dgm:spPr>
      <dgm:t>
        <a:bodyPr/>
        <a:lstStyle/>
        <a:p>
          <a:endParaRPr lang="en-US"/>
        </a:p>
      </dgm:t>
    </dgm:pt>
    <dgm:pt modelId="{87899C90-C051-400F-9272-D0EF983E542C}" type="sibTrans" cxnId="{1860E539-C508-4830-B77C-CD4F550CBCC9}">
      <dgm:prSet/>
      <dgm:spPr/>
      <dgm:t>
        <a:bodyPr/>
        <a:lstStyle/>
        <a:p>
          <a:endParaRPr lang="en-US"/>
        </a:p>
      </dgm:t>
    </dgm:pt>
    <dgm:pt modelId="{6BB3936E-641A-4B7C-91AB-4D03BBD49A4B}" type="pres">
      <dgm:prSet presAssocID="{B12483CA-D841-4962-A18D-73F327D683BF}" presName="Name0" presStyleCnt="0">
        <dgm:presLayoutVars>
          <dgm:chMax val="1"/>
          <dgm:dir/>
          <dgm:animLvl val="ctr"/>
          <dgm:resizeHandles val="exact"/>
        </dgm:presLayoutVars>
      </dgm:prSet>
      <dgm:spPr/>
      <dgm:t>
        <a:bodyPr/>
        <a:lstStyle/>
        <a:p>
          <a:endParaRPr lang="en-US"/>
        </a:p>
      </dgm:t>
    </dgm:pt>
    <dgm:pt modelId="{76C4D987-E7DB-4F5B-85DD-DB4F40E01FB4}" type="pres">
      <dgm:prSet presAssocID="{F5D2BF02-7F42-447B-BDD1-49203D115146}" presName="centerShape" presStyleLbl="node0" presStyleIdx="0" presStyleCnt="1" custScaleX="130598" custScaleY="134485"/>
      <dgm:spPr/>
      <dgm:t>
        <a:bodyPr/>
        <a:lstStyle/>
        <a:p>
          <a:endParaRPr lang="en-US"/>
        </a:p>
      </dgm:t>
    </dgm:pt>
    <dgm:pt modelId="{735AA686-79DF-4F4D-AEC6-1D64752A87A5}" type="pres">
      <dgm:prSet presAssocID="{E1C5A0C1-505B-4FB7-8828-202C3DEE2C78}" presName="parTrans" presStyleLbl="sibTrans2D1" presStyleIdx="0" presStyleCnt="7" custAng="10800000" custScaleY="79988"/>
      <dgm:spPr/>
      <dgm:t>
        <a:bodyPr/>
        <a:lstStyle/>
        <a:p>
          <a:endParaRPr lang="en-US"/>
        </a:p>
      </dgm:t>
    </dgm:pt>
    <dgm:pt modelId="{0CDDB6DB-D08C-4086-A31F-20326B5D0609}" type="pres">
      <dgm:prSet presAssocID="{E1C5A0C1-505B-4FB7-8828-202C3DEE2C78}" presName="connectorText" presStyleLbl="sibTrans2D1" presStyleIdx="0" presStyleCnt="7"/>
      <dgm:spPr/>
      <dgm:t>
        <a:bodyPr/>
        <a:lstStyle/>
        <a:p>
          <a:endParaRPr lang="en-US"/>
        </a:p>
      </dgm:t>
    </dgm:pt>
    <dgm:pt modelId="{80CA7757-E09D-4F5F-9849-F8198908D5DC}" type="pres">
      <dgm:prSet presAssocID="{32BDDB05-86E0-43D9-945C-45A15AC473C1}" presName="node" presStyleLbl="node1" presStyleIdx="0" presStyleCnt="7">
        <dgm:presLayoutVars>
          <dgm:bulletEnabled val="1"/>
        </dgm:presLayoutVars>
      </dgm:prSet>
      <dgm:spPr/>
      <dgm:t>
        <a:bodyPr/>
        <a:lstStyle/>
        <a:p>
          <a:endParaRPr lang="en-US"/>
        </a:p>
      </dgm:t>
    </dgm:pt>
    <dgm:pt modelId="{0ECEFCD7-5BCF-45B6-952B-F1565B2E03A2}" type="pres">
      <dgm:prSet presAssocID="{035AB6BE-7B73-4CC7-87C3-EBB4613F5974}" presName="parTrans" presStyleLbl="sibTrans2D1" presStyleIdx="1" presStyleCnt="7" custAng="11064186" custScaleY="60821"/>
      <dgm:spPr/>
      <dgm:t>
        <a:bodyPr/>
        <a:lstStyle/>
        <a:p>
          <a:endParaRPr lang="en-US"/>
        </a:p>
      </dgm:t>
    </dgm:pt>
    <dgm:pt modelId="{1857FA44-28D4-4A69-8875-FF7C96B885F5}" type="pres">
      <dgm:prSet presAssocID="{035AB6BE-7B73-4CC7-87C3-EBB4613F5974}" presName="connectorText" presStyleLbl="sibTrans2D1" presStyleIdx="1" presStyleCnt="7"/>
      <dgm:spPr/>
      <dgm:t>
        <a:bodyPr/>
        <a:lstStyle/>
        <a:p>
          <a:endParaRPr lang="en-US"/>
        </a:p>
      </dgm:t>
    </dgm:pt>
    <dgm:pt modelId="{5CFA14D0-2756-4925-BAD2-D2A34F0EBB82}" type="pres">
      <dgm:prSet presAssocID="{5E89B594-36F4-418D-80E5-183F66A7C509}" presName="node" presStyleLbl="node1" presStyleIdx="1" presStyleCnt="7" custRadScaleRad="105355" custRadScaleInc="-1998">
        <dgm:presLayoutVars>
          <dgm:bulletEnabled val="1"/>
        </dgm:presLayoutVars>
      </dgm:prSet>
      <dgm:spPr/>
      <dgm:t>
        <a:bodyPr/>
        <a:lstStyle/>
        <a:p>
          <a:endParaRPr lang="en-US"/>
        </a:p>
      </dgm:t>
    </dgm:pt>
    <dgm:pt modelId="{DE0BA656-B4BC-4614-8E7A-2484D1D24B04}" type="pres">
      <dgm:prSet presAssocID="{A3602E9F-700C-49A0-96F4-5BB9FB48CB2E}" presName="parTrans" presStyleLbl="sibTrans2D1" presStyleIdx="2" presStyleCnt="7" custAng="10757188" custScaleY="77657"/>
      <dgm:spPr/>
      <dgm:t>
        <a:bodyPr/>
        <a:lstStyle/>
        <a:p>
          <a:endParaRPr lang="en-US"/>
        </a:p>
      </dgm:t>
    </dgm:pt>
    <dgm:pt modelId="{D6E89236-E459-490C-AD89-6F605D8815DC}" type="pres">
      <dgm:prSet presAssocID="{A3602E9F-700C-49A0-96F4-5BB9FB48CB2E}" presName="connectorText" presStyleLbl="sibTrans2D1" presStyleIdx="2" presStyleCnt="7"/>
      <dgm:spPr/>
      <dgm:t>
        <a:bodyPr/>
        <a:lstStyle/>
        <a:p>
          <a:endParaRPr lang="en-US"/>
        </a:p>
      </dgm:t>
    </dgm:pt>
    <dgm:pt modelId="{64A5470D-CD93-448E-9AEA-EB47AA1565C3}" type="pres">
      <dgm:prSet presAssocID="{7FA0A5E8-2405-49F7-AB6A-CAD14C9769B9}" presName="node" presStyleLbl="node1" presStyleIdx="2" presStyleCnt="7" custRadScaleRad="104148" custRadScaleInc="6225">
        <dgm:presLayoutVars>
          <dgm:bulletEnabled val="1"/>
        </dgm:presLayoutVars>
      </dgm:prSet>
      <dgm:spPr/>
      <dgm:t>
        <a:bodyPr/>
        <a:lstStyle/>
        <a:p>
          <a:endParaRPr lang="en-US"/>
        </a:p>
      </dgm:t>
    </dgm:pt>
    <dgm:pt modelId="{DC3E963D-B9CD-4DB6-98ED-7D882DD6B8BD}" type="pres">
      <dgm:prSet presAssocID="{5851E943-A403-4C07-8471-097C0E8B6F41}" presName="parTrans" presStyleLbl="sibTrans2D1" presStyleIdx="3" presStyleCnt="7" custAng="10794511" custScaleY="67477"/>
      <dgm:spPr/>
      <dgm:t>
        <a:bodyPr/>
        <a:lstStyle/>
        <a:p>
          <a:endParaRPr lang="en-US"/>
        </a:p>
      </dgm:t>
    </dgm:pt>
    <dgm:pt modelId="{58A677C0-5212-4E90-B512-F8E3B32B470C}" type="pres">
      <dgm:prSet presAssocID="{5851E943-A403-4C07-8471-097C0E8B6F41}" presName="connectorText" presStyleLbl="sibTrans2D1" presStyleIdx="3" presStyleCnt="7"/>
      <dgm:spPr/>
      <dgm:t>
        <a:bodyPr/>
        <a:lstStyle/>
        <a:p>
          <a:endParaRPr lang="en-US"/>
        </a:p>
      </dgm:t>
    </dgm:pt>
    <dgm:pt modelId="{C7E20439-2449-4F44-8D2B-AD51E667FABE}" type="pres">
      <dgm:prSet presAssocID="{7C886026-EE81-4859-BF77-647AE90207DB}" presName="node" presStyleLbl="node1" presStyleIdx="3" presStyleCnt="7" custRadScaleRad="103660" custRadScaleInc="-14535">
        <dgm:presLayoutVars>
          <dgm:bulletEnabled val="1"/>
        </dgm:presLayoutVars>
      </dgm:prSet>
      <dgm:spPr/>
      <dgm:t>
        <a:bodyPr/>
        <a:lstStyle/>
        <a:p>
          <a:endParaRPr lang="en-US"/>
        </a:p>
      </dgm:t>
    </dgm:pt>
    <dgm:pt modelId="{CD6B1B52-C89C-401A-BF58-2460AA088C0C}" type="pres">
      <dgm:prSet presAssocID="{BC8B6525-60A4-459A-A700-74966E8ED67E}" presName="parTrans" presStyleLbl="sibTrans2D1" presStyleIdx="4" presStyleCnt="7" custAng="10748252" custScaleY="78376"/>
      <dgm:spPr/>
      <dgm:t>
        <a:bodyPr/>
        <a:lstStyle/>
        <a:p>
          <a:endParaRPr lang="en-US"/>
        </a:p>
      </dgm:t>
    </dgm:pt>
    <dgm:pt modelId="{CC4A240D-C1F5-478D-AC41-01447AB143C8}" type="pres">
      <dgm:prSet presAssocID="{BC8B6525-60A4-459A-A700-74966E8ED67E}" presName="connectorText" presStyleLbl="sibTrans2D1" presStyleIdx="4" presStyleCnt="7"/>
      <dgm:spPr/>
      <dgm:t>
        <a:bodyPr/>
        <a:lstStyle/>
        <a:p>
          <a:endParaRPr lang="en-US"/>
        </a:p>
      </dgm:t>
    </dgm:pt>
    <dgm:pt modelId="{C6019C2D-22E5-4F3B-BBD4-4C6DAAC62D30}" type="pres">
      <dgm:prSet presAssocID="{F2203704-581A-45EC-81CE-BF47103DC4CD}" presName="node" presStyleLbl="node1" presStyleIdx="4" presStyleCnt="7" custRadScaleRad="101918" custRadScaleInc="7599">
        <dgm:presLayoutVars>
          <dgm:bulletEnabled val="1"/>
        </dgm:presLayoutVars>
      </dgm:prSet>
      <dgm:spPr/>
      <dgm:t>
        <a:bodyPr/>
        <a:lstStyle/>
        <a:p>
          <a:endParaRPr lang="en-US"/>
        </a:p>
      </dgm:t>
    </dgm:pt>
    <dgm:pt modelId="{463A4C56-46CD-4A3C-94F6-13B0C5396987}" type="pres">
      <dgm:prSet presAssocID="{8BE37E92-E8CB-40B4-BECC-D164A13A8E04}" presName="parTrans" presStyleLbl="sibTrans2D1" presStyleIdx="5" presStyleCnt="7" custAng="10797335" custScaleY="78073"/>
      <dgm:spPr/>
      <dgm:t>
        <a:bodyPr/>
        <a:lstStyle/>
        <a:p>
          <a:endParaRPr lang="en-US"/>
        </a:p>
      </dgm:t>
    </dgm:pt>
    <dgm:pt modelId="{57858F4A-8695-47D8-866C-4BFD1BE47619}" type="pres">
      <dgm:prSet presAssocID="{8BE37E92-E8CB-40B4-BECC-D164A13A8E04}" presName="connectorText" presStyleLbl="sibTrans2D1" presStyleIdx="5" presStyleCnt="7"/>
      <dgm:spPr/>
      <dgm:t>
        <a:bodyPr/>
        <a:lstStyle/>
        <a:p>
          <a:endParaRPr lang="en-US"/>
        </a:p>
      </dgm:t>
    </dgm:pt>
    <dgm:pt modelId="{41E7BBD2-D9EB-444C-94F6-EE59A923BFB1}" type="pres">
      <dgm:prSet presAssocID="{4EDB652B-1DA3-4034-91A6-B8F6794AF88F}" presName="node" presStyleLbl="node1" presStyleIdx="5" presStyleCnt="7" custRadScaleRad="103040" custRadScaleInc="649">
        <dgm:presLayoutVars>
          <dgm:bulletEnabled val="1"/>
        </dgm:presLayoutVars>
      </dgm:prSet>
      <dgm:spPr/>
      <dgm:t>
        <a:bodyPr/>
        <a:lstStyle/>
        <a:p>
          <a:endParaRPr lang="en-US"/>
        </a:p>
      </dgm:t>
    </dgm:pt>
    <dgm:pt modelId="{5BD70DD1-59F1-42AB-A6C4-7F66532F9C1E}" type="pres">
      <dgm:prSet presAssocID="{467951F2-2ED5-412B-9867-213312D61187}" presName="parTrans" presStyleLbl="sibTrans2D1" presStyleIdx="6" presStyleCnt="7" custAng="10745369" custScaleY="68145"/>
      <dgm:spPr/>
      <dgm:t>
        <a:bodyPr/>
        <a:lstStyle/>
        <a:p>
          <a:endParaRPr lang="en-US"/>
        </a:p>
      </dgm:t>
    </dgm:pt>
    <dgm:pt modelId="{206559E5-5CDD-4682-91B2-E8CDC1901F8D}" type="pres">
      <dgm:prSet presAssocID="{467951F2-2ED5-412B-9867-213312D61187}" presName="connectorText" presStyleLbl="sibTrans2D1" presStyleIdx="6" presStyleCnt="7"/>
      <dgm:spPr/>
      <dgm:t>
        <a:bodyPr/>
        <a:lstStyle/>
        <a:p>
          <a:endParaRPr lang="en-US"/>
        </a:p>
      </dgm:t>
    </dgm:pt>
    <dgm:pt modelId="{5C6C547B-4C2C-4DC8-B237-3E44A4F48682}" type="pres">
      <dgm:prSet presAssocID="{3F7DD484-3F84-45F7-AED8-ADA8543874FF}" presName="node" presStyleLbl="node1" presStyleIdx="6" presStyleCnt="7" custRadScaleRad="106118" custRadScaleInc="13111">
        <dgm:presLayoutVars>
          <dgm:bulletEnabled val="1"/>
        </dgm:presLayoutVars>
      </dgm:prSet>
      <dgm:spPr/>
      <dgm:t>
        <a:bodyPr/>
        <a:lstStyle/>
        <a:p>
          <a:endParaRPr lang="en-US"/>
        </a:p>
      </dgm:t>
    </dgm:pt>
  </dgm:ptLst>
  <dgm:cxnLst>
    <dgm:cxn modelId="{18649EC2-47C1-40AA-ACBA-B44114F94BC9}" type="presOf" srcId="{E1C5A0C1-505B-4FB7-8828-202C3DEE2C78}" destId="{735AA686-79DF-4F4D-AEC6-1D64752A87A5}" srcOrd="0" destOrd="0" presId="urn:microsoft.com/office/officeart/2005/8/layout/radial5"/>
    <dgm:cxn modelId="{3BCEB9A5-18D9-4D81-B2AD-B4E70A971439}" type="presOf" srcId="{F2203704-581A-45EC-81CE-BF47103DC4CD}" destId="{C6019C2D-22E5-4F3B-BBD4-4C6DAAC62D30}" srcOrd="0" destOrd="0" presId="urn:microsoft.com/office/officeart/2005/8/layout/radial5"/>
    <dgm:cxn modelId="{A634BCC8-56CA-4B15-BBC7-B734A5B74964}" type="presOf" srcId="{32BDDB05-86E0-43D9-945C-45A15AC473C1}" destId="{80CA7757-E09D-4F5F-9849-F8198908D5DC}" srcOrd="0" destOrd="0" presId="urn:microsoft.com/office/officeart/2005/8/layout/radial5"/>
    <dgm:cxn modelId="{F0A1FA1E-3F9E-49AC-8B85-AE49CD2E5CAC}" srcId="{F5D2BF02-7F42-447B-BDD1-49203D115146}" destId="{3F7DD484-3F84-45F7-AED8-ADA8543874FF}" srcOrd="6" destOrd="0" parTransId="{467951F2-2ED5-412B-9867-213312D61187}" sibTransId="{3D94895A-56C4-43C1-9BB9-0F407ECD62F9}"/>
    <dgm:cxn modelId="{6CB5E0F1-DEE7-4EF3-BEBA-721634A188B0}" type="presOf" srcId="{A3602E9F-700C-49A0-96F4-5BB9FB48CB2E}" destId="{DE0BA656-B4BC-4614-8E7A-2484D1D24B04}" srcOrd="0" destOrd="0" presId="urn:microsoft.com/office/officeart/2005/8/layout/radial5"/>
    <dgm:cxn modelId="{A4BD6DD6-7031-481F-91E0-2D7BB93492DB}" srcId="{F5D2BF02-7F42-447B-BDD1-49203D115146}" destId="{4EDB652B-1DA3-4034-91A6-B8F6794AF88F}" srcOrd="5" destOrd="0" parTransId="{8BE37E92-E8CB-40B4-BECC-D164A13A8E04}" sibTransId="{1DB3122A-C62C-492E-BFAE-BEB1FB47A814}"/>
    <dgm:cxn modelId="{4A06BA5F-1C59-46E6-810D-63424D45C799}" type="presOf" srcId="{8BE37E92-E8CB-40B4-BECC-D164A13A8E04}" destId="{57858F4A-8695-47D8-866C-4BFD1BE47619}" srcOrd="1" destOrd="0" presId="urn:microsoft.com/office/officeart/2005/8/layout/radial5"/>
    <dgm:cxn modelId="{4D768CB7-B423-49FE-82E4-CBA5E2AC336E}" type="presOf" srcId="{A3602E9F-700C-49A0-96F4-5BB9FB48CB2E}" destId="{D6E89236-E459-490C-AD89-6F605D8815DC}" srcOrd="1" destOrd="0" presId="urn:microsoft.com/office/officeart/2005/8/layout/radial5"/>
    <dgm:cxn modelId="{798CDA5D-E368-4419-B820-8FE33E0C1C92}" type="presOf" srcId="{5851E943-A403-4C07-8471-097C0E8B6F41}" destId="{DC3E963D-B9CD-4DB6-98ED-7D882DD6B8BD}" srcOrd="0" destOrd="0" presId="urn:microsoft.com/office/officeart/2005/8/layout/radial5"/>
    <dgm:cxn modelId="{4E1166C3-2D11-4080-B9B2-34AF26A1A767}" srcId="{F5D2BF02-7F42-447B-BDD1-49203D115146}" destId="{5E89B594-36F4-418D-80E5-183F66A7C509}" srcOrd="1" destOrd="0" parTransId="{035AB6BE-7B73-4CC7-87C3-EBB4613F5974}" sibTransId="{8741AD52-6A95-418C-B652-217704FF385B}"/>
    <dgm:cxn modelId="{CC294365-F193-49A1-B8EB-6143012F88BB}" type="presOf" srcId="{B12483CA-D841-4962-A18D-73F327D683BF}" destId="{6BB3936E-641A-4B7C-91AB-4D03BBD49A4B}" srcOrd="0" destOrd="0" presId="urn:microsoft.com/office/officeart/2005/8/layout/radial5"/>
    <dgm:cxn modelId="{AC5714A4-9BFB-48E2-9CBF-9FD2E0EEC188}" type="presOf" srcId="{467951F2-2ED5-412B-9867-213312D61187}" destId="{5BD70DD1-59F1-42AB-A6C4-7F66532F9C1E}" srcOrd="0" destOrd="0" presId="urn:microsoft.com/office/officeart/2005/8/layout/radial5"/>
    <dgm:cxn modelId="{CC28C3F4-809C-4C15-8CF8-CEE4C8E09A94}" type="presOf" srcId="{3F7DD484-3F84-45F7-AED8-ADA8543874FF}" destId="{5C6C547B-4C2C-4DC8-B237-3E44A4F48682}" srcOrd="0" destOrd="0" presId="urn:microsoft.com/office/officeart/2005/8/layout/radial5"/>
    <dgm:cxn modelId="{23278BF5-2F75-4400-9225-E1C3CC28DBA1}" type="presOf" srcId="{035AB6BE-7B73-4CC7-87C3-EBB4613F5974}" destId="{0ECEFCD7-5BCF-45B6-952B-F1565B2E03A2}" srcOrd="0" destOrd="0" presId="urn:microsoft.com/office/officeart/2005/8/layout/radial5"/>
    <dgm:cxn modelId="{3E3DE943-FF3F-4B1E-9096-14D6FE3BB23E}" type="presOf" srcId="{BC8B6525-60A4-459A-A700-74966E8ED67E}" destId="{CD6B1B52-C89C-401A-BF58-2460AA088C0C}" srcOrd="0" destOrd="0" presId="urn:microsoft.com/office/officeart/2005/8/layout/radial5"/>
    <dgm:cxn modelId="{4338FE73-2BF8-475D-AE61-C032F301D11E}" type="presOf" srcId="{E1C5A0C1-505B-4FB7-8828-202C3DEE2C78}" destId="{0CDDB6DB-D08C-4086-A31F-20326B5D0609}" srcOrd="1" destOrd="0" presId="urn:microsoft.com/office/officeart/2005/8/layout/radial5"/>
    <dgm:cxn modelId="{0BCD6273-F5F2-4ADB-B9A1-EEECC7AC54CE}" type="presOf" srcId="{467951F2-2ED5-412B-9867-213312D61187}" destId="{206559E5-5CDD-4682-91B2-E8CDC1901F8D}" srcOrd="1" destOrd="0" presId="urn:microsoft.com/office/officeart/2005/8/layout/radial5"/>
    <dgm:cxn modelId="{5F998234-FB7B-431A-ABB4-0DE215F32C6A}" srcId="{B12483CA-D841-4962-A18D-73F327D683BF}" destId="{F5D2BF02-7F42-447B-BDD1-49203D115146}" srcOrd="0" destOrd="0" parTransId="{36EBB969-B609-4FF9-8043-D1B0D6007C41}" sibTransId="{B24F4C44-543A-429E-9F9F-8AFB5EFF096B}"/>
    <dgm:cxn modelId="{FDFB523C-E14D-459E-9978-A9B03224FAC5}" srcId="{F5D2BF02-7F42-447B-BDD1-49203D115146}" destId="{32BDDB05-86E0-43D9-945C-45A15AC473C1}" srcOrd="0" destOrd="0" parTransId="{E1C5A0C1-505B-4FB7-8828-202C3DEE2C78}" sibTransId="{FD39344C-6CC3-467B-AE4B-8B9920D4ADEB}"/>
    <dgm:cxn modelId="{F321DFF4-7473-4437-8D1F-C6D5E389645D}" srcId="{F5D2BF02-7F42-447B-BDD1-49203D115146}" destId="{7C886026-EE81-4859-BF77-647AE90207DB}" srcOrd="3" destOrd="0" parTransId="{5851E943-A403-4C07-8471-097C0E8B6F41}" sibTransId="{BF022A14-17A9-4064-BDB6-52820198C80E}"/>
    <dgm:cxn modelId="{5BB01B4B-9EA4-4C3B-9ECF-43ABDE38DF96}" type="presOf" srcId="{035AB6BE-7B73-4CC7-87C3-EBB4613F5974}" destId="{1857FA44-28D4-4A69-8875-FF7C96B885F5}" srcOrd="1" destOrd="0" presId="urn:microsoft.com/office/officeart/2005/8/layout/radial5"/>
    <dgm:cxn modelId="{D155E952-5AE6-46C5-9FDE-3C1545070217}" type="presOf" srcId="{8BE37E92-E8CB-40B4-BECC-D164A13A8E04}" destId="{463A4C56-46CD-4A3C-94F6-13B0C5396987}" srcOrd="0" destOrd="0" presId="urn:microsoft.com/office/officeart/2005/8/layout/radial5"/>
    <dgm:cxn modelId="{F6DE9CDD-55AE-4771-A2F2-F72338FBE1C4}" srcId="{F5D2BF02-7F42-447B-BDD1-49203D115146}" destId="{F2203704-581A-45EC-81CE-BF47103DC4CD}" srcOrd="4" destOrd="0" parTransId="{BC8B6525-60A4-459A-A700-74966E8ED67E}" sibTransId="{797E43F5-82A6-43CA-827A-9DD9545E856A}"/>
    <dgm:cxn modelId="{C568C871-E5CE-428D-9F04-8E5422DA2854}" type="presOf" srcId="{7FA0A5E8-2405-49F7-AB6A-CAD14C9769B9}" destId="{64A5470D-CD93-448E-9AEA-EB47AA1565C3}" srcOrd="0" destOrd="0" presId="urn:microsoft.com/office/officeart/2005/8/layout/radial5"/>
    <dgm:cxn modelId="{1860E539-C508-4830-B77C-CD4F550CBCC9}" srcId="{F5D2BF02-7F42-447B-BDD1-49203D115146}" destId="{7FA0A5E8-2405-49F7-AB6A-CAD14C9769B9}" srcOrd="2" destOrd="0" parTransId="{A3602E9F-700C-49A0-96F4-5BB9FB48CB2E}" sibTransId="{87899C90-C051-400F-9272-D0EF983E542C}"/>
    <dgm:cxn modelId="{58305D20-6AE9-4D83-B6A0-08C53182D0EB}" type="presOf" srcId="{5E89B594-36F4-418D-80E5-183F66A7C509}" destId="{5CFA14D0-2756-4925-BAD2-D2A34F0EBB82}" srcOrd="0" destOrd="0" presId="urn:microsoft.com/office/officeart/2005/8/layout/radial5"/>
    <dgm:cxn modelId="{B023EBC8-A6C0-411F-A3F8-C2F578B49EFD}" type="presOf" srcId="{BC8B6525-60A4-459A-A700-74966E8ED67E}" destId="{CC4A240D-C1F5-478D-AC41-01447AB143C8}" srcOrd="1" destOrd="0" presId="urn:microsoft.com/office/officeart/2005/8/layout/radial5"/>
    <dgm:cxn modelId="{01DB29D4-DA61-4BBD-B92A-96BAF6FBC189}" type="presOf" srcId="{5851E943-A403-4C07-8471-097C0E8B6F41}" destId="{58A677C0-5212-4E90-B512-F8E3B32B470C}" srcOrd="1" destOrd="0" presId="urn:microsoft.com/office/officeart/2005/8/layout/radial5"/>
    <dgm:cxn modelId="{05B9DA31-1858-4ACE-97A4-93080C2F6D7C}" type="presOf" srcId="{7C886026-EE81-4859-BF77-647AE90207DB}" destId="{C7E20439-2449-4F44-8D2B-AD51E667FABE}" srcOrd="0" destOrd="0" presId="urn:microsoft.com/office/officeart/2005/8/layout/radial5"/>
    <dgm:cxn modelId="{1F595FAE-64C2-44CD-972C-8217748D8B1B}" type="presOf" srcId="{4EDB652B-1DA3-4034-91A6-B8F6794AF88F}" destId="{41E7BBD2-D9EB-444C-94F6-EE59A923BFB1}" srcOrd="0" destOrd="0" presId="urn:microsoft.com/office/officeart/2005/8/layout/radial5"/>
    <dgm:cxn modelId="{76B5C804-F200-4EE3-9D7A-5369BC86DABB}" type="presOf" srcId="{F5D2BF02-7F42-447B-BDD1-49203D115146}" destId="{76C4D987-E7DB-4F5B-85DD-DB4F40E01FB4}" srcOrd="0" destOrd="0" presId="urn:microsoft.com/office/officeart/2005/8/layout/radial5"/>
    <dgm:cxn modelId="{62AF7EEB-6264-4831-8C5E-6D4B2DFBA417}" type="presParOf" srcId="{6BB3936E-641A-4B7C-91AB-4D03BBD49A4B}" destId="{76C4D987-E7DB-4F5B-85DD-DB4F40E01FB4}" srcOrd="0" destOrd="0" presId="urn:microsoft.com/office/officeart/2005/8/layout/radial5"/>
    <dgm:cxn modelId="{8E50AB67-2452-4EEE-B6CA-085409C4924A}" type="presParOf" srcId="{6BB3936E-641A-4B7C-91AB-4D03BBD49A4B}" destId="{735AA686-79DF-4F4D-AEC6-1D64752A87A5}" srcOrd="1" destOrd="0" presId="urn:microsoft.com/office/officeart/2005/8/layout/radial5"/>
    <dgm:cxn modelId="{967F2D67-BD54-46E0-B048-3D099A4263E4}" type="presParOf" srcId="{735AA686-79DF-4F4D-AEC6-1D64752A87A5}" destId="{0CDDB6DB-D08C-4086-A31F-20326B5D0609}" srcOrd="0" destOrd="0" presId="urn:microsoft.com/office/officeart/2005/8/layout/radial5"/>
    <dgm:cxn modelId="{7D74B926-2816-41E8-B884-93C06050BD23}" type="presParOf" srcId="{6BB3936E-641A-4B7C-91AB-4D03BBD49A4B}" destId="{80CA7757-E09D-4F5F-9849-F8198908D5DC}" srcOrd="2" destOrd="0" presId="urn:microsoft.com/office/officeart/2005/8/layout/radial5"/>
    <dgm:cxn modelId="{21ED6853-9233-4910-BCCF-6D5D0CB3D477}" type="presParOf" srcId="{6BB3936E-641A-4B7C-91AB-4D03BBD49A4B}" destId="{0ECEFCD7-5BCF-45B6-952B-F1565B2E03A2}" srcOrd="3" destOrd="0" presId="urn:microsoft.com/office/officeart/2005/8/layout/radial5"/>
    <dgm:cxn modelId="{BB456922-303A-4C48-8361-0BF109BD4170}" type="presParOf" srcId="{0ECEFCD7-5BCF-45B6-952B-F1565B2E03A2}" destId="{1857FA44-28D4-4A69-8875-FF7C96B885F5}" srcOrd="0" destOrd="0" presId="urn:microsoft.com/office/officeart/2005/8/layout/radial5"/>
    <dgm:cxn modelId="{7EC9C6AB-71AE-4C04-8050-E31C06F4D739}" type="presParOf" srcId="{6BB3936E-641A-4B7C-91AB-4D03BBD49A4B}" destId="{5CFA14D0-2756-4925-BAD2-D2A34F0EBB82}" srcOrd="4" destOrd="0" presId="urn:microsoft.com/office/officeart/2005/8/layout/radial5"/>
    <dgm:cxn modelId="{2A27179D-5698-4C91-86D4-82AC440D7E63}" type="presParOf" srcId="{6BB3936E-641A-4B7C-91AB-4D03BBD49A4B}" destId="{DE0BA656-B4BC-4614-8E7A-2484D1D24B04}" srcOrd="5" destOrd="0" presId="urn:microsoft.com/office/officeart/2005/8/layout/radial5"/>
    <dgm:cxn modelId="{0E6DC914-F166-4D33-8F66-3BF6317575AB}" type="presParOf" srcId="{DE0BA656-B4BC-4614-8E7A-2484D1D24B04}" destId="{D6E89236-E459-490C-AD89-6F605D8815DC}" srcOrd="0" destOrd="0" presId="urn:microsoft.com/office/officeart/2005/8/layout/radial5"/>
    <dgm:cxn modelId="{CE52F64D-5ECA-49BF-8975-1F4CE33DF7C2}" type="presParOf" srcId="{6BB3936E-641A-4B7C-91AB-4D03BBD49A4B}" destId="{64A5470D-CD93-448E-9AEA-EB47AA1565C3}" srcOrd="6" destOrd="0" presId="urn:microsoft.com/office/officeart/2005/8/layout/radial5"/>
    <dgm:cxn modelId="{1562FC65-2AF1-41C5-8265-FE9CAB0C6096}" type="presParOf" srcId="{6BB3936E-641A-4B7C-91AB-4D03BBD49A4B}" destId="{DC3E963D-B9CD-4DB6-98ED-7D882DD6B8BD}" srcOrd="7" destOrd="0" presId="urn:microsoft.com/office/officeart/2005/8/layout/radial5"/>
    <dgm:cxn modelId="{925D17AE-5273-4379-9239-11F95BE35310}" type="presParOf" srcId="{DC3E963D-B9CD-4DB6-98ED-7D882DD6B8BD}" destId="{58A677C0-5212-4E90-B512-F8E3B32B470C}" srcOrd="0" destOrd="0" presId="urn:microsoft.com/office/officeart/2005/8/layout/radial5"/>
    <dgm:cxn modelId="{8EB6C1A9-ABB4-4B97-B627-C3CC18A44FA7}" type="presParOf" srcId="{6BB3936E-641A-4B7C-91AB-4D03BBD49A4B}" destId="{C7E20439-2449-4F44-8D2B-AD51E667FABE}" srcOrd="8" destOrd="0" presId="urn:microsoft.com/office/officeart/2005/8/layout/radial5"/>
    <dgm:cxn modelId="{884F7F42-091B-449C-859C-A9A0F35F1E7C}" type="presParOf" srcId="{6BB3936E-641A-4B7C-91AB-4D03BBD49A4B}" destId="{CD6B1B52-C89C-401A-BF58-2460AA088C0C}" srcOrd="9" destOrd="0" presId="urn:microsoft.com/office/officeart/2005/8/layout/radial5"/>
    <dgm:cxn modelId="{F265C344-EA5B-4661-A665-4B24814D3431}" type="presParOf" srcId="{CD6B1B52-C89C-401A-BF58-2460AA088C0C}" destId="{CC4A240D-C1F5-478D-AC41-01447AB143C8}" srcOrd="0" destOrd="0" presId="urn:microsoft.com/office/officeart/2005/8/layout/radial5"/>
    <dgm:cxn modelId="{D58A4472-87F3-47DC-BDC6-DB6F64D83C6F}" type="presParOf" srcId="{6BB3936E-641A-4B7C-91AB-4D03BBD49A4B}" destId="{C6019C2D-22E5-4F3B-BBD4-4C6DAAC62D30}" srcOrd="10" destOrd="0" presId="urn:microsoft.com/office/officeart/2005/8/layout/radial5"/>
    <dgm:cxn modelId="{5CB908EF-9839-488F-A175-C993290B8F48}" type="presParOf" srcId="{6BB3936E-641A-4B7C-91AB-4D03BBD49A4B}" destId="{463A4C56-46CD-4A3C-94F6-13B0C5396987}" srcOrd="11" destOrd="0" presId="urn:microsoft.com/office/officeart/2005/8/layout/radial5"/>
    <dgm:cxn modelId="{AD7BB9D7-0064-4C38-80FC-5FE5A264EB1C}" type="presParOf" srcId="{463A4C56-46CD-4A3C-94F6-13B0C5396987}" destId="{57858F4A-8695-47D8-866C-4BFD1BE47619}" srcOrd="0" destOrd="0" presId="urn:microsoft.com/office/officeart/2005/8/layout/radial5"/>
    <dgm:cxn modelId="{02473ECC-7FE5-4496-B013-DAEE8129E974}" type="presParOf" srcId="{6BB3936E-641A-4B7C-91AB-4D03BBD49A4B}" destId="{41E7BBD2-D9EB-444C-94F6-EE59A923BFB1}" srcOrd="12" destOrd="0" presId="urn:microsoft.com/office/officeart/2005/8/layout/radial5"/>
    <dgm:cxn modelId="{CF079D0F-C11D-459E-905F-EAC0B1730A0F}" type="presParOf" srcId="{6BB3936E-641A-4B7C-91AB-4D03BBD49A4B}" destId="{5BD70DD1-59F1-42AB-A6C4-7F66532F9C1E}" srcOrd="13" destOrd="0" presId="urn:microsoft.com/office/officeart/2005/8/layout/radial5"/>
    <dgm:cxn modelId="{0068D15F-A467-4822-8A20-309C7CE52E42}" type="presParOf" srcId="{5BD70DD1-59F1-42AB-A6C4-7F66532F9C1E}" destId="{206559E5-5CDD-4682-91B2-E8CDC1901F8D}" srcOrd="0" destOrd="0" presId="urn:microsoft.com/office/officeart/2005/8/layout/radial5"/>
    <dgm:cxn modelId="{AF052469-77C3-446B-9FAA-A65994DC821D}" type="presParOf" srcId="{6BB3936E-641A-4B7C-91AB-4D03BBD49A4B}" destId="{5C6C547B-4C2C-4DC8-B237-3E44A4F48682}" srcOrd="14" destOrd="0" presId="urn:microsoft.com/office/officeart/2005/8/layout/radial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C4D987-E7DB-4F5B-85DD-DB4F40E01FB4}">
      <dsp:nvSpPr>
        <dsp:cNvPr id="0" name=""/>
        <dsp:cNvSpPr/>
      </dsp:nvSpPr>
      <dsp:spPr>
        <a:xfrm>
          <a:off x="2823817" y="2231703"/>
          <a:ext cx="2581965" cy="2658812"/>
        </a:xfrm>
        <a:prstGeom prst="ellipse">
          <a:avLst/>
        </a:prstGeom>
        <a:solidFill>
          <a:srgbClr val="C00000"/>
        </a:solidFill>
        <a:ln>
          <a:solidFill>
            <a:srgbClr val="C000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Origin and Development of the Keeler Dunes</a:t>
          </a:r>
          <a:endParaRPr lang="en-US" sz="2400" b="1" kern="1200" dirty="0">
            <a:effectLst>
              <a:outerShdw blurRad="38100" dist="38100" dir="2700000" algn="tl">
                <a:srgbClr val="000000">
                  <a:alpha val="43137"/>
                </a:srgbClr>
              </a:outerShdw>
            </a:effectLst>
          </a:endParaRPr>
        </a:p>
      </dsp:txBody>
      <dsp:txXfrm>
        <a:off x="2823817" y="2231703"/>
        <a:ext cx="2581965" cy="2658812"/>
      </dsp:txXfrm>
    </dsp:sp>
    <dsp:sp modelId="{735AA686-79DF-4F4D-AEC6-1D64752A87A5}">
      <dsp:nvSpPr>
        <dsp:cNvPr id="0" name=""/>
        <dsp:cNvSpPr/>
      </dsp:nvSpPr>
      <dsp:spPr>
        <a:xfrm rot="5400000">
          <a:off x="3995823" y="1745117"/>
          <a:ext cx="237953" cy="537672"/>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3995823" y="1745117"/>
        <a:ext cx="237953" cy="537672"/>
      </dsp:txXfrm>
    </dsp:sp>
    <dsp:sp modelId="{80CA7757-E09D-4F5F-9849-F8198908D5DC}">
      <dsp:nvSpPr>
        <dsp:cNvPr id="0" name=""/>
        <dsp:cNvSpPr/>
      </dsp:nvSpPr>
      <dsp:spPr>
        <a:xfrm>
          <a:off x="3225135" y="3405"/>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1. Historical Documents Research</a:t>
          </a:r>
          <a:endParaRPr lang="en-US" sz="1800" kern="1200" dirty="0"/>
        </a:p>
      </dsp:txBody>
      <dsp:txXfrm>
        <a:off x="3225135" y="3405"/>
        <a:ext cx="1779329" cy="1779329"/>
      </dsp:txXfrm>
    </dsp:sp>
    <dsp:sp modelId="{0ECEFCD7-5BCF-45B6-952B-F1565B2E03A2}">
      <dsp:nvSpPr>
        <dsp:cNvPr id="0" name=""/>
        <dsp:cNvSpPr/>
      </dsp:nvSpPr>
      <dsp:spPr>
        <a:xfrm rot="8719074">
          <a:off x="5197008" y="2345208"/>
          <a:ext cx="326159" cy="408833"/>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8719074">
        <a:off x="5197008" y="2345208"/>
        <a:ext cx="326159" cy="408833"/>
      </dsp:txXfrm>
    </dsp:sp>
    <dsp:sp modelId="{5CFA14D0-2756-4925-BAD2-D2A34F0EBB82}">
      <dsp:nvSpPr>
        <dsp:cNvPr id="0" name=""/>
        <dsp:cNvSpPr/>
      </dsp:nvSpPr>
      <dsp:spPr>
        <a:xfrm>
          <a:off x="5406991" y="899233"/>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7. Dune Transect Analysis</a:t>
          </a:r>
          <a:endParaRPr lang="en-US" sz="1800" kern="1200" dirty="0"/>
        </a:p>
      </dsp:txBody>
      <dsp:txXfrm>
        <a:off x="5406991" y="899233"/>
        <a:ext cx="1779329" cy="1779329"/>
      </dsp:txXfrm>
    </dsp:sp>
    <dsp:sp modelId="{DE0BA656-B4BC-4614-8E7A-2484D1D24B04}">
      <dsp:nvSpPr>
        <dsp:cNvPr id="0" name=""/>
        <dsp:cNvSpPr/>
      </dsp:nvSpPr>
      <dsp:spPr>
        <a:xfrm rot="11624659">
          <a:off x="5489042" y="3695138"/>
          <a:ext cx="315754" cy="522003"/>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1624659">
        <a:off x="5489042" y="3695138"/>
        <a:ext cx="315754" cy="522003"/>
      </dsp:txXfrm>
    </dsp:sp>
    <dsp:sp modelId="{64A5470D-CD93-448E-9AEA-EB47AA1565C3}">
      <dsp:nvSpPr>
        <dsp:cNvPr id="0" name=""/>
        <dsp:cNvSpPr/>
      </dsp:nvSpPr>
      <dsp:spPr>
        <a:xfrm>
          <a:off x="5915847" y="3365199"/>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6. Surface Change Analysis</a:t>
          </a:r>
          <a:endParaRPr lang="en-US" sz="1800" kern="1200" dirty="0"/>
        </a:p>
      </dsp:txBody>
      <dsp:txXfrm>
        <a:off x="5915847" y="3365199"/>
        <a:ext cx="1779329" cy="1779329"/>
      </dsp:txXfrm>
    </dsp:sp>
    <dsp:sp modelId="{DC3E963D-B9CD-4DB6-98ED-7D882DD6B8BD}">
      <dsp:nvSpPr>
        <dsp:cNvPr id="0" name=""/>
        <dsp:cNvSpPr/>
      </dsp:nvSpPr>
      <dsp:spPr>
        <a:xfrm rot="14426757">
          <a:off x="4749260" y="4717935"/>
          <a:ext cx="294315" cy="453574"/>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4426757">
        <a:off x="4749260" y="4717935"/>
        <a:ext cx="294315" cy="453574"/>
      </dsp:txXfrm>
    </dsp:sp>
    <dsp:sp modelId="{C7E20439-2449-4F44-8D2B-AD51E667FABE}">
      <dsp:nvSpPr>
        <dsp:cNvPr id="0" name=""/>
        <dsp:cNvSpPr/>
      </dsp:nvSpPr>
      <dsp:spPr>
        <a:xfrm>
          <a:off x="4585002" y="5078670"/>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5. Geology – Chronology and Stratigraphy</a:t>
          </a:r>
          <a:endParaRPr lang="en-US" sz="1800" kern="1200" dirty="0"/>
        </a:p>
      </dsp:txBody>
      <dsp:txXfrm>
        <a:off x="4585002" y="5078670"/>
        <a:ext cx="1779329" cy="1779329"/>
      </dsp:txXfrm>
    </dsp:sp>
    <dsp:sp modelId="{CD6B1B52-C89C-401A-BF58-2460AA088C0C}">
      <dsp:nvSpPr>
        <dsp:cNvPr id="0" name=""/>
        <dsp:cNvSpPr/>
      </dsp:nvSpPr>
      <dsp:spPr>
        <a:xfrm rot="17808965">
          <a:off x="3252296" y="4685469"/>
          <a:ext cx="269131" cy="526836"/>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7808965">
        <a:off x="3252296" y="4685469"/>
        <a:ext cx="269131" cy="526836"/>
      </dsp:txXfrm>
    </dsp:sp>
    <dsp:sp modelId="{C6019C2D-22E5-4F3B-BBD4-4C6DAAC62D30}">
      <dsp:nvSpPr>
        <dsp:cNvPr id="0" name=""/>
        <dsp:cNvSpPr/>
      </dsp:nvSpPr>
      <dsp:spPr>
        <a:xfrm>
          <a:off x="1962462" y="5078670"/>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4.  Geomorphic Mapping and Analysis</a:t>
          </a:r>
          <a:endParaRPr lang="en-US" sz="1800" kern="1200" dirty="0"/>
        </a:p>
      </dsp:txBody>
      <dsp:txXfrm>
        <a:off x="1962462" y="5078670"/>
        <a:ext cx="1779329" cy="1779329"/>
      </dsp:txXfrm>
    </dsp:sp>
    <dsp:sp modelId="{463A4C56-46CD-4A3C-94F6-13B0C5396987}">
      <dsp:nvSpPr>
        <dsp:cNvPr id="0" name=""/>
        <dsp:cNvSpPr/>
      </dsp:nvSpPr>
      <dsp:spPr>
        <a:xfrm rot="20835920">
          <a:off x="2435291" y="3643085"/>
          <a:ext cx="300362" cy="524799"/>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20835920">
        <a:off x="2435291" y="3643085"/>
        <a:ext cx="300362" cy="524799"/>
      </dsp:txXfrm>
    </dsp:sp>
    <dsp:sp modelId="{41E7BBD2-D9EB-444C-94F6-EE59A923BFB1}">
      <dsp:nvSpPr>
        <dsp:cNvPr id="0" name=""/>
        <dsp:cNvSpPr/>
      </dsp:nvSpPr>
      <dsp:spPr>
        <a:xfrm>
          <a:off x="543143" y="3275378"/>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3. Air Photo and Satellite Image Analysis</a:t>
          </a:r>
          <a:endParaRPr lang="en-US" sz="1800" kern="1200" dirty="0"/>
        </a:p>
      </dsp:txBody>
      <dsp:txXfrm>
        <a:off x="543143" y="3275378"/>
        <a:ext cx="1779329" cy="1779329"/>
      </dsp:txXfrm>
    </dsp:sp>
    <dsp:sp modelId="{5BD70DD1-59F1-42AB-A6C4-7F66532F9C1E}">
      <dsp:nvSpPr>
        <dsp:cNvPr id="0" name=""/>
        <dsp:cNvSpPr/>
      </dsp:nvSpPr>
      <dsp:spPr>
        <a:xfrm rot="2461939">
          <a:off x="2745447" y="2252522"/>
          <a:ext cx="335953" cy="458064"/>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2461939">
        <a:off x="2745447" y="2252522"/>
        <a:ext cx="335953" cy="458064"/>
      </dsp:txXfrm>
    </dsp:sp>
    <dsp:sp modelId="{5C6C547B-4C2C-4DC8-B237-3E44A4F48682}">
      <dsp:nvSpPr>
        <dsp:cNvPr id="0" name=""/>
        <dsp:cNvSpPr/>
      </dsp:nvSpPr>
      <dsp:spPr>
        <a:xfrm>
          <a:off x="1119202" y="779055"/>
          <a:ext cx="1779329" cy="1779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2. Historical Photos Analysis</a:t>
          </a:r>
          <a:endParaRPr lang="en-US" sz="1800" kern="1200" dirty="0"/>
        </a:p>
      </dsp:txBody>
      <dsp:txXfrm>
        <a:off x="1119202" y="779055"/>
        <a:ext cx="1779329" cy="177932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cdr:x>
      <cdr:y>0.68627</cdr:y>
    </cdr:from>
    <cdr:to>
      <cdr:x>0.98067</cdr:x>
      <cdr:y>0.69935</cdr:y>
    </cdr:to>
    <cdr:sp macro="" textlink="">
      <cdr:nvSpPr>
        <cdr:cNvPr id="3" name="TextBox 2"/>
        <cdr:cNvSpPr txBox="1"/>
      </cdr:nvSpPr>
      <cdr:spPr>
        <a:xfrm xmlns:a="http://schemas.openxmlformats.org/drawingml/2006/main">
          <a:off x="1003995" y="4032525"/>
          <a:ext cx="7066520" cy="76810"/>
        </a:xfrm>
        <a:prstGeom xmlns:a="http://schemas.openxmlformats.org/drawingml/2006/main" prst="rect">
          <a:avLst/>
        </a:prstGeom>
        <a:solidFill xmlns:a="http://schemas.openxmlformats.org/drawingml/2006/main">
          <a:srgbClr val="C00000"/>
        </a:solidFill>
        <a:ln xmlns:a="http://schemas.openxmlformats.org/drawingml/2006/main">
          <a:solidFill>
            <a:srgbClr val="C00000"/>
          </a:solidFill>
        </a:ln>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vertOverflow="clip" wrap="none" rtlCol="0"/>
        <a:lstStyle xmlns:a="http://schemas.openxmlformats.org/drawingml/2006/main"/>
        <a:p xmlns:a="http://schemas.openxmlformats.org/drawingml/2006/main">
          <a:pPr algn="ctr"/>
          <a:endParaRPr lang="en-US" sz="1000" b="1" dirty="0"/>
        </a:p>
      </cdr:txBody>
    </cdr:sp>
  </cdr:relSizeAnchor>
  <cdr:relSizeAnchor xmlns:cdr="http://schemas.openxmlformats.org/drawingml/2006/chartDrawing">
    <cdr:from>
      <cdr:x>0.122</cdr:x>
      <cdr:y>0.62092</cdr:y>
    </cdr:from>
    <cdr:to>
      <cdr:x>0.96933</cdr:x>
      <cdr:y>0.62092</cdr:y>
    </cdr:to>
    <cdr:sp macro="" textlink="">
      <cdr:nvSpPr>
        <cdr:cNvPr id="6" name="Straight Connector 5"/>
        <cdr:cNvSpPr/>
      </cdr:nvSpPr>
      <cdr:spPr>
        <a:xfrm xmlns:a="http://schemas.openxmlformats.org/drawingml/2006/main">
          <a:off x="1003995" y="3648475"/>
          <a:ext cx="6973187" cy="0"/>
        </a:xfrm>
        <a:prstGeom xmlns:a="http://schemas.openxmlformats.org/drawingml/2006/main" prst="line">
          <a:avLst/>
        </a:prstGeom>
        <a:ln xmlns:a="http://schemas.openxmlformats.org/drawingml/2006/main" w="19050">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0.21067</cdr:x>
      <cdr:y>0.54248</cdr:y>
    </cdr:from>
    <cdr:to>
      <cdr:x>0.21067</cdr:x>
      <cdr:y>0.6732</cdr:y>
    </cdr:to>
    <cdr:sp macro="" textlink="">
      <cdr:nvSpPr>
        <cdr:cNvPr id="9" name="Straight Arrow Connector 8"/>
        <cdr:cNvSpPr/>
      </cdr:nvSpPr>
      <cdr:spPr>
        <a:xfrm xmlns:a="http://schemas.openxmlformats.org/drawingml/2006/main">
          <a:off x="1733690" y="3187614"/>
          <a:ext cx="0" cy="768100"/>
        </a:xfrm>
        <a:prstGeom xmlns:a="http://schemas.openxmlformats.org/drawingml/2006/main" prst="straightConnector1">
          <a:avLst/>
        </a:prstGeom>
        <a:ln xmlns:a="http://schemas.openxmlformats.org/drawingml/2006/main" w="28575">
          <a:solidFill>
            <a:srgbClr val="C00000"/>
          </a:solidFill>
          <a:tailEnd type="arrow"/>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0.122</cdr:x>
      <cdr:y>0.35948</cdr:y>
    </cdr:from>
    <cdr:to>
      <cdr:x>0.31333</cdr:x>
      <cdr:y>0.54902</cdr:y>
    </cdr:to>
    <cdr:sp macro="" textlink="">
      <cdr:nvSpPr>
        <cdr:cNvPr id="4" name="TextBox 3"/>
        <cdr:cNvSpPr txBox="1"/>
      </cdr:nvSpPr>
      <cdr:spPr>
        <a:xfrm xmlns:a="http://schemas.openxmlformats.org/drawingml/2006/main">
          <a:off x="1003995" y="2112275"/>
          <a:ext cx="1574605" cy="1113744"/>
        </a:xfrm>
        <a:prstGeom xmlns:a="http://schemas.openxmlformats.org/drawingml/2006/main" prst="rect">
          <a:avLst/>
        </a:prstGeom>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vertOverflow="clip" wrap="square" rtlCol="0"/>
        <a:lstStyle xmlns:a="http://schemas.openxmlformats.org/drawingml/2006/main"/>
        <a:p xmlns:a="http://schemas.openxmlformats.org/drawingml/2006/main">
          <a:pPr algn="l"/>
          <a:r>
            <a:rPr lang="en-US" sz="1200" b="1" dirty="0" smtClean="0">
              <a:solidFill>
                <a:schemeClr val="bg1"/>
              </a:solidFill>
            </a:rPr>
            <a:t>600,000 </a:t>
          </a:r>
          <a:r>
            <a:rPr lang="en-US" sz="1200" b="1" dirty="0" smtClean="0">
              <a:solidFill>
                <a:schemeClr val="bg1"/>
              </a:solidFill>
            </a:rPr>
            <a:t>m</a:t>
          </a:r>
          <a:r>
            <a:rPr lang="en-US" sz="1200" b="1" baseline="30000" dirty="0" smtClean="0">
              <a:solidFill>
                <a:schemeClr val="bg1"/>
              </a:solidFill>
            </a:rPr>
            <a:t>3 </a:t>
          </a:r>
          <a:r>
            <a:rPr lang="en-US" sz="1200" b="1" dirty="0" smtClean="0">
              <a:solidFill>
                <a:schemeClr val="bg1"/>
              </a:solidFill>
            </a:rPr>
            <a:t>- volume estimate for modern Keeler Dune field (not including sand sheet deposits)</a:t>
          </a:r>
        </a:p>
        <a:p xmlns:a="http://schemas.openxmlformats.org/drawingml/2006/main">
          <a:pPr algn="l"/>
          <a:endParaRPr lang="en-US" sz="12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BCCF100F-F087-454F-A189-621839897F77}" type="datetimeFigureOut">
              <a:rPr lang="en-US" smtClean="0"/>
              <a:pPr/>
              <a:t>3/8/2013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A87EAF86-C489-4D3F-B03D-E0A15553958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2E53589-520F-4A18-8432-E4E0E6CDB1CF}" type="datetimeFigureOut">
              <a:rPr lang="en-US" smtClean="0"/>
              <a:pPr/>
              <a:t>3/8/2013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38317D8-C209-4EAA-9159-F5D608989C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8317D8-C209-4EAA-9159-F5D608989CB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Keeler area was the</a:t>
            </a:r>
            <a:r>
              <a:rPr lang="en-US" b="1" baseline="0" dirty="0" smtClean="0"/>
              <a:t> economic center of Inyo County in late 1800’s and early 1900’s</a:t>
            </a:r>
          </a:p>
          <a:p>
            <a:pPr>
              <a:buFont typeface="Arial" pitchFamily="34" charset="0"/>
              <a:buChar char="•"/>
            </a:pPr>
            <a:r>
              <a:rPr lang="en-US" baseline="0" dirty="0" smtClean="0"/>
              <a:t> Keeler (Hawley) established in 1883.  (population of ~7,500 people in late 1800’s) – (population in 2010 = 66)</a:t>
            </a:r>
          </a:p>
          <a:p>
            <a:pPr>
              <a:buFont typeface="Arial" pitchFamily="34" charset="0"/>
              <a:buChar char="•"/>
            </a:pPr>
            <a:r>
              <a:rPr lang="en-US" baseline="0" dirty="0" smtClean="0"/>
              <a:t> Mining activities: silver mining at Cerro Gordo, salt mining from Owens Lake and Saline Valley, Talc mining in </a:t>
            </a:r>
            <a:r>
              <a:rPr lang="en-US" baseline="0" dirty="0" err="1" smtClean="0"/>
              <a:t>Cosos</a:t>
            </a:r>
            <a:endParaRPr lang="en-US" baseline="0" dirty="0" smtClean="0"/>
          </a:p>
          <a:p>
            <a:pPr>
              <a:buFont typeface="Arial" pitchFamily="34" charset="0"/>
              <a:buChar char="•"/>
            </a:pPr>
            <a:r>
              <a:rPr lang="en-US" baseline="0" dirty="0" smtClean="0"/>
              <a:t> Carson &amp; Colorado railroad and Southern Pacific railroad (1883-1960)</a:t>
            </a:r>
          </a:p>
          <a:p>
            <a:pPr>
              <a:buFont typeface="Arial" pitchFamily="34" charset="0"/>
              <a:buChar char="•"/>
            </a:pPr>
            <a:r>
              <a:rPr lang="en-US" baseline="0" dirty="0" smtClean="0"/>
              <a:t> Steamboats across Owens Lake (1870’s)</a:t>
            </a:r>
          </a:p>
          <a:p>
            <a:pPr>
              <a:buFont typeface="Arial" pitchFamily="34" charset="0"/>
              <a:buChar char="•"/>
            </a:pPr>
            <a:r>
              <a:rPr lang="en-US" baseline="0" dirty="0" smtClean="0"/>
              <a:t> Tramways over the Inyo Mountains</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Re-Photo analysis of view from ~1920 to 2012</a:t>
            </a:r>
          </a:p>
          <a:p>
            <a:pPr>
              <a:buFont typeface="Arial" pitchFamily="34" charset="0"/>
              <a:buChar char="•"/>
            </a:pPr>
            <a:r>
              <a:rPr lang="en-US" dirty="0" smtClean="0"/>
              <a:t> view</a:t>
            </a:r>
            <a:r>
              <a:rPr lang="en-US" baseline="0" dirty="0" smtClean="0"/>
              <a:t> to northeast from the lake bed looking across the lake bed towards the Inyo Mountains and the Keeler alluvial fan.</a:t>
            </a:r>
            <a:endParaRPr lang="en-US" dirty="0" smtClean="0"/>
          </a:p>
          <a:p>
            <a:pPr>
              <a:buFont typeface="Arial" pitchFamily="34" charset="0"/>
              <a:buChar char="•"/>
            </a:pPr>
            <a:r>
              <a:rPr lang="en-US" dirty="0" smtClean="0"/>
              <a:t> photo taken from ~10 foot tall concrete monument along an old wooden pipeline situated ~0.75 miles from the historic</a:t>
            </a:r>
            <a:r>
              <a:rPr lang="en-US" baseline="0" dirty="0" smtClean="0"/>
              <a:t> shoreline.</a:t>
            </a:r>
          </a:p>
          <a:p>
            <a:pPr>
              <a:buFont typeface="Arial" pitchFamily="34" charset="0"/>
              <a:buChar char="•"/>
            </a:pPr>
            <a:r>
              <a:rPr lang="en-US" baseline="0" dirty="0" smtClean="0"/>
              <a:t> Historic photos taken circa 1920 right at the end of the Inyo Development Company operations (began operations in 1885)</a:t>
            </a:r>
          </a:p>
          <a:p>
            <a:pPr>
              <a:buFont typeface="Arial" pitchFamily="34" charset="0"/>
              <a:buChar char="•"/>
            </a:pPr>
            <a:r>
              <a:rPr lang="en-US" baseline="0" dirty="0" smtClean="0"/>
              <a:t> IDC operated many solar evaporator ponds/panels that ran parallel to historic shoreline for crystallizing and mining trona to make soda ash.</a:t>
            </a:r>
          </a:p>
          <a:p>
            <a:pPr>
              <a:buFont typeface="Arial" pitchFamily="34" charset="0"/>
              <a:buChar char="•"/>
            </a:pPr>
            <a:r>
              <a:rPr lang="en-US" baseline="0" dirty="0" smtClean="0"/>
              <a:t> Soda ash plant was located along the historic shoreline</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Desiccation</a:t>
            </a:r>
            <a:r>
              <a:rPr lang="en-US" baseline="0" dirty="0" smtClean="0"/>
              <a:t> of Owens Lake – began in 1880’s with initial diversions of OR and creeks for agriculture</a:t>
            </a:r>
          </a:p>
          <a:p>
            <a:r>
              <a:rPr lang="en-US" baseline="0" dirty="0" smtClean="0"/>
              <a:t>Based on Geomorphic mapping, three distinct bands of the lake bed and delta are evident and can be correlated to 3 time periods</a:t>
            </a:r>
          </a:p>
          <a:p>
            <a:pPr marL="228600" indent="-228600">
              <a:buAutoNum type="arabicPeriod"/>
            </a:pPr>
            <a:r>
              <a:rPr lang="en-US" baseline="0" dirty="0" smtClean="0"/>
              <a:t>1872-1884: 2.71 sq mi exposed (within the map area shown)</a:t>
            </a:r>
          </a:p>
          <a:p>
            <a:pPr marL="228600" indent="-228600">
              <a:buAutoNum type="arabicPeriod"/>
            </a:pPr>
            <a:r>
              <a:rPr lang="en-US" baseline="0" dirty="0" smtClean="0"/>
              <a:t> 1884-1912: 2.82 sq mi exposed</a:t>
            </a:r>
          </a:p>
          <a:p>
            <a:pPr marL="228600" indent="-228600">
              <a:buAutoNum type="arabicPeriod"/>
            </a:pPr>
            <a:r>
              <a:rPr lang="en-US" baseline="0" dirty="0" smtClean="0"/>
              <a:t> 1912-1924: 6.82 sq mi exposed</a:t>
            </a:r>
          </a:p>
          <a:p>
            <a:pPr marL="228600" indent="-228600">
              <a:buNone/>
            </a:pPr>
            <a:r>
              <a:rPr lang="en-US" b="1" baseline="0" dirty="0" smtClean="0"/>
              <a:t>TOTAL AREA (east of river and within map area) EXPOSED DUE TO WATER DIVERSIONS = 12.35 sq mi</a:t>
            </a:r>
            <a:endParaRPr lang="en-US" b="1"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showing outline of dune field area in 1944 and 1947 – earliest air photos found during document</a:t>
            </a:r>
            <a:r>
              <a:rPr lang="en-US" baseline="0" dirty="0" smtClean="0"/>
              <a:t> and photo search.</a:t>
            </a:r>
          </a:p>
          <a:p>
            <a:r>
              <a:rPr lang="en-US" baseline="0" dirty="0" smtClean="0"/>
              <a:t>1944 and 1947 dune area = ~70 acres, sand sheet area = ~450 acres (or about 6.5 times the size of the dunes)</a:t>
            </a:r>
          </a:p>
          <a:p>
            <a:r>
              <a:rPr lang="en-US" baseline="0" dirty="0" smtClean="0"/>
              <a:t>Animation shows the approximate location of the Northwest prehistoric dunes in relation to dune field area of 1944 and 1947.</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showing the highway realignment in 1950. Highway moved from location near the historic</a:t>
            </a:r>
            <a:r>
              <a:rPr lang="en-US" baseline="0" dirty="0" smtClean="0"/>
              <a:t> shore of Owens Lake to present location across the mid portion of the Keeler Fan.</a:t>
            </a:r>
          </a:p>
          <a:p>
            <a:r>
              <a:rPr lang="en-US" baseline="0" dirty="0" smtClean="0"/>
              <a:t>Highway was moved due to sand movement across road.</a:t>
            </a:r>
          </a:p>
          <a:p>
            <a:r>
              <a:rPr lang="en-US" baseline="0" dirty="0" smtClean="0"/>
              <a:t>Yellow star: </a:t>
            </a:r>
            <a:r>
              <a:rPr lang="en-US" baseline="0" dirty="0" err="1" smtClean="0"/>
              <a:t>Ansel</a:t>
            </a:r>
            <a:r>
              <a:rPr lang="en-US" baseline="0" dirty="0" smtClean="0"/>
              <a:t> Adams photo from 1948 shows sand accumulation along one of the sand fences that was placed parallel to the old highway to capture loose and mobile sand.</a:t>
            </a:r>
          </a:p>
          <a:p>
            <a:r>
              <a:rPr lang="en-US" baseline="0" dirty="0" smtClean="0"/>
              <a:t>Narrow gauge Southern Pacific railroad line shown with Mile Posts 573 and 575 – train records indicate that blowing sand was a problem along the track between these two locations in 1954. Train records in the 1930’s do not include sand drift warnings.</a:t>
            </a:r>
          </a:p>
          <a:p>
            <a:endParaRPr lang="en-US" baseline="0" dirty="0" smtClean="0"/>
          </a:p>
          <a:p>
            <a:r>
              <a:rPr lang="en-US" baseline="0" dirty="0" smtClean="0"/>
              <a:t>Orange star = location of historic photo view from 1953</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a:t>
            </a:r>
            <a:r>
              <a:rPr lang="en-US" dirty="0" err="1" smtClean="0"/>
              <a:t>Rephoto</a:t>
            </a:r>
            <a:r>
              <a:rPr lang="en-US" dirty="0" smtClean="0"/>
              <a:t> Analysis of view</a:t>
            </a:r>
            <a:r>
              <a:rPr lang="en-US" baseline="0" dirty="0" smtClean="0"/>
              <a:t> across southern portion of the Keeler Fan to the south looking across Owens Lake toward Cartago/Olancha from 1953 and 2012.</a:t>
            </a:r>
          </a:p>
          <a:p>
            <a:r>
              <a:rPr lang="en-US" baseline="0" dirty="0" smtClean="0"/>
              <a:t>1953 photo taken during one of the last steam engine runs on the line. The diesel engine was being repaired and the steam engine was put into service.</a:t>
            </a:r>
          </a:p>
          <a:p>
            <a:r>
              <a:rPr lang="en-US" baseline="0" dirty="0" smtClean="0"/>
              <a:t>(Ignore the train and focus on the landscape change.)</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of Dune field area</a:t>
            </a:r>
            <a:r>
              <a:rPr lang="en-US" baseline="0" dirty="0" smtClean="0"/>
              <a:t> changes from 1968 to 1975 to 1998</a:t>
            </a:r>
          </a:p>
          <a:p>
            <a:pPr>
              <a:buFont typeface="Arial" pitchFamily="34" charset="0"/>
              <a:buChar char="•"/>
            </a:pPr>
            <a:r>
              <a:rPr lang="en-US" baseline="0" dirty="0" smtClean="0"/>
              <a:t> Expansion of </a:t>
            </a:r>
            <a:r>
              <a:rPr lang="en-US" baseline="0" dirty="0" err="1" smtClean="0"/>
              <a:t>dunefield</a:t>
            </a:r>
            <a:r>
              <a:rPr lang="en-US" baseline="0" dirty="0" smtClean="0"/>
              <a:t> from 167 acres to 207 acres with growth to south and east</a:t>
            </a:r>
          </a:p>
          <a:p>
            <a:pPr>
              <a:buFont typeface="Arial" pitchFamily="34" charset="0"/>
              <a:buChar char="•"/>
            </a:pPr>
            <a:r>
              <a:rPr lang="en-US" baseline="0" dirty="0" smtClean="0"/>
              <a:t> Sand sheet area change from 1062 to 992 acres</a:t>
            </a:r>
          </a:p>
          <a:p>
            <a:pPr>
              <a:buFont typeface="Arial" pitchFamily="34" charset="0"/>
              <a:buChar char="•"/>
            </a:pPr>
            <a:r>
              <a:rPr lang="en-US" baseline="0" dirty="0" smtClean="0"/>
              <a:t> starting to get some erosion along western portion of deposit.</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Dust control implementation on lake bed started at</a:t>
            </a:r>
            <a:r>
              <a:rPr lang="en-US" baseline="0" dirty="0" smtClean="0"/>
              <a:t> the end of 2001 in the area adjacent to the Keeler Dunes.</a:t>
            </a:r>
          </a:p>
          <a:p>
            <a:endParaRPr lang="en-US" dirty="0" smtClean="0"/>
          </a:p>
          <a:p>
            <a:r>
              <a:rPr lang="en-US" dirty="0" smtClean="0"/>
              <a:t>Erosion</a:t>
            </a:r>
            <a:r>
              <a:rPr lang="en-US" baseline="0" dirty="0" smtClean="0"/>
              <a:t> distance = ~90-175 m on west and north</a:t>
            </a:r>
          </a:p>
          <a:p>
            <a:endParaRPr lang="en-US" baseline="0" dirty="0" smtClean="0"/>
          </a:p>
          <a:p>
            <a:r>
              <a:rPr lang="en-US" baseline="0" dirty="0" smtClean="0"/>
              <a:t>Dune field area decrease from 205 ac to 192 acres</a:t>
            </a:r>
          </a:p>
          <a:p>
            <a:r>
              <a:rPr lang="en-US" baseline="0" dirty="0" smtClean="0"/>
              <a:t>Sand Sheet area decrease – 960 ac to 845 acres</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analysis of view from 1948 and 2012.</a:t>
            </a:r>
          </a:p>
          <a:p>
            <a:r>
              <a:rPr lang="en-US" dirty="0" err="1" smtClean="0"/>
              <a:t>Ansel</a:t>
            </a:r>
            <a:r>
              <a:rPr lang="en-US" baseline="0" dirty="0" smtClean="0"/>
              <a:t> Adams photo from 1948 taken along one of the sand fences used to protect old highway from sand movement.</a:t>
            </a:r>
          </a:p>
          <a:p>
            <a:r>
              <a:rPr lang="en-US" baseline="0" dirty="0" smtClean="0"/>
              <a:t>2012 view shows same location and that area has stabilized with the establishment of vegetation.</a:t>
            </a:r>
          </a:p>
        </p:txBody>
      </p:sp>
      <p:sp>
        <p:nvSpPr>
          <p:cNvPr id="4" name="Slide Number Placeholder 3"/>
          <p:cNvSpPr>
            <a:spLocks noGrp="1"/>
          </p:cNvSpPr>
          <p:nvPr>
            <p:ph type="sldNum" sz="quarter" idx="10"/>
          </p:nvPr>
        </p:nvSpPr>
        <p:spPr/>
        <p:txBody>
          <a:bodyPr/>
          <a:lstStyle/>
          <a:p>
            <a:fld id="{D38317D8-C209-4EAA-9159-F5D608989CB2}"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Sand Source analysis</a:t>
            </a:r>
            <a:r>
              <a:rPr lang="en-US" baseline="0" dirty="0" smtClean="0"/>
              <a:t> – 6 main sources evaluated</a:t>
            </a:r>
          </a:p>
          <a:p>
            <a:pPr marL="228600" indent="-228600">
              <a:buAutoNum type="arabicPeriod"/>
            </a:pPr>
            <a:r>
              <a:rPr lang="en-US" baseline="0" dirty="0" smtClean="0"/>
              <a:t>Alluvium from Inyo Mountains</a:t>
            </a:r>
          </a:p>
          <a:p>
            <a:pPr marL="228600" indent="-228600">
              <a:buAutoNum type="arabicPeriod"/>
            </a:pPr>
            <a:r>
              <a:rPr lang="en-US" baseline="0" dirty="0" smtClean="0"/>
              <a:t> Flood silt deposits on Keeler Fan</a:t>
            </a:r>
          </a:p>
          <a:p>
            <a:pPr marL="228600" indent="-228600">
              <a:buAutoNum type="arabicPeriod"/>
            </a:pPr>
            <a:r>
              <a:rPr lang="en-US" baseline="0" dirty="0" smtClean="0"/>
              <a:t> Erosion of Swansea and Lizard Tail dunes</a:t>
            </a:r>
          </a:p>
          <a:p>
            <a:pPr marL="228600" indent="-228600">
              <a:buAutoNum type="arabicPeriod"/>
            </a:pPr>
            <a:r>
              <a:rPr lang="en-US" baseline="0" dirty="0" smtClean="0"/>
              <a:t> 1872 shoreline area</a:t>
            </a:r>
          </a:p>
          <a:p>
            <a:pPr marL="228600" indent="-228600">
              <a:buAutoNum type="arabicPeriod"/>
            </a:pPr>
            <a:r>
              <a:rPr lang="en-US" baseline="0" dirty="0" smtClean="0"/>
              <a:t> Erosion of northwest prehistoric dunes</a:t>
            </a:r>
          </a:p>
          <a:p>
            <a:pPr marL="228600" indent="-228600">
              <a:buAutoNum type="arabicPeriod"/>
            </a:pPr>
            <a:r>
              <a:rPr lang="en-US" baseline="0" dirty="0" smtClean="0"/>
              <a:t> erosion of lake bed exposed from desiccation of Owens Lake</a:t>
            </a:r>
          </a:p>
        </p:txBody>
      </p:sp>
      <p:sp>
        <p:nvSpPr>
          <p:cNvPr id="4" name="Slide Number Placeholder 3"/>
          <p:cNvSpPr>
            <a:spLocks noGrp="1"/>
          </p:cNvSpPr>
          <p:nvPr>
            <p:ph type="sldNum" sz="quarter" idx="10"/>
          </p:nvPr>
        </p:nvSpPr>
        <p:spPr/>
        <p:txBody>
          <a:bodyPr/>
          <a:lstStyle/>
          <a:p>
            <a:fld id="{D38317D8-C209-4EAA-9159-F5D608989CB2}"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District conducted extensive research over a several year period on the origin of the Keeler Dunes and the landscape</a:t>
            </a:r>
            <a:r>
              <a:rPr lang="en-US" baseline="0" dirty="0" smtClean="0"/>
              <a:t> development over time.</a:t>
            </a:r>
          </a:p>
          <a:p>
            <a:pPr>
              <a:buFont typeface="Arial" pitchFamily="34" charset="0"/>
              <a:buChar char="•"/>
            </a:pPr>
            <a:r>
              <a:rPr lang="en-US" baseline="0" dirty="0" smtClean="0"/>
              <a:t> the research can be divided into 7 main categories ranging from:</a:t>
            </a:r>
          </a:p>
          <a:p>
            <a:pPr lvl="1">
              <a:buFont typeface="Arial" pitchFamily="34" charset="0"/>
              <a:buChar char="•"/>
            </a:pPr>
            <a:r>
              <a:rPr lang="en-US" baseline="0" dirty="0" smtClean="0"/>
              <a:t> search and analysis of historical documents, maps and photos to </a:t>
            </a:r>
          </a:p>
          <a:p>
            <a:pPr lvl="1">
              <a:buFont typeface="Arial" pitchFamily="34" charset="0"/>
              <a:buChar char="•"/>
            </a:pPr>
            <a:r>
              <a:rPr lang="en-US" baseline="0" dirty="0" smtClean="0"/>
              <a:t> geologic and geomorphic investigations (including detailed mapping, age dating of sand deposits, and mineralogical analyses) to</a:t>
            </a:r>
          </a:p>
          <a:p>
            <a:pPr lvl="1">
              <a:buFont typeface="Arial" pitchFamily="34" charset="0"/>
              <a:buChar char="•"/>
            </a:pPr>
            <a:r>
              <a:rPr lang="en-US" baseline="0" dirty="0" smtClean="0"/>
              <a:t> analysis and modeling of sand movement in the area</a:t>
            </a:r>
          </a:p>
          <a:p>
            <a:pPr lvl="0">
              <a:buFont typeface="Arial" pitchFamily="34" charset="0"/>
              <a:buChar char="•"/>
            </a:pPr>
            <a:r>
              <a:rPr lang="en-US" baseline="0" dirty="0" smtClean="0"/>
              <a:t> investigations also included an analysis of where the sand in the dunes came from (sand source analysis)</a:t>
            </a:r>
          </a:p>
          <a:p>
            <a:pPr lvl="0">
              <a:buFont typeface="Arial" pitchFamily="34" charset="0"/>
              <a:buChar char="•"/>
            </a:pPr>
            <a:endParaRPr lang="en-US" baseline="0" dirty="0" smtClean="0"/>
          </a:p>
          <a:p>
            <a:pPr lvl="0">
              <a:buFont typeface="Arial" pitchFamily="34" charset="0"/>
              <a:buChar char="•"/>
            </a:pPr>
            <a:r>
              <a:rPr lang="en-US" baseline="0" dirty="0" smtClean="0"/>
              <a:t> The Results of each component is written up in the Final Staff Report and associated Technical Reports</a:t>
            </a:r>
          </a:p>
        </p:txBody>
      </p:sp>
      <p:sp>
        <p:nvSpPr>
          <p:cNvPr id="4" name="Slide Number Placeholder 3"/>
          <p:cNvSpPr>
            <a:spLocks noGrp="1"/>
          </p:cNvSpPr>
          <p:nvPr>
            <p:ph type="sldNum" sz="quarter" idx="10"/>
          </p:nvPr>
        </p:nvSpPr>
        <p:spPr/>
        <p:txBody>
          <a:bodyPr/>
          <a:lstStyle/>
          <a:p>
            <a:fld id="{D38317D8-C209-4EAA-9159-F5D608989CB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the high calcite content and</a:t>
            </a:r>
            <a:r>
              <a:rPr lang="en-US" baseline="0" dirty="0" smtClean="0"/>
              <a:t> low feldspar content of alluvial fan samples</a:t>
            </a:r>
          </a:p>
          <a:p>
            <a:r>
              <a:rPr lang="en-US" baseline="0" dirty="0" smtClean="0"/>
              <a:t>Sands from Owens River have low calcite and high feldspar</a:t>
            </a:r>
            <a:endParaRPr lang="en-US" dirty="0"/>
          </a:p>
        </p:txBody>
      </p:sp>
      <p:sp>
        <p:nvSpPr>
          <p:cNvPr id="4" name="Slide Number Placeholder 3"/>
          <p:cNvSpPr>
            <a:spLocks noGrp="1"/>
          </p:cNvSpPr>
          <p:nvPr>
            <p:ph type="sldNum" sz="quarter" idx="10"/>
          </p:nvPr>
        </p:nvSpPr>
        <p:spPr/>
        <p:txBody>
          <a:bodyPr/>
          <a:lstStyle/>
          <a:p>
            <a:fld id="{802B4047-B3A9-4FC2-9F21-19479616C6C2}"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Introduce Project team</a:t>
            </a:r>
            <a:r>
              <a:rPr lang="en-US" baseline="0" dirty="0" smtClean="0"/>
              <a:t> and explain what investigations they works on</a:t>
            </a:r>
          </a:p>
          <a:p>
            <a:r>
              <a:rPr lang="en-US" baseline="0" dirty="0" smtClean="0"/>
              <a:t>District Experts: </a:t>
            </a:r>
          </a:p>
          <a:p>
            <a:r>
              <a:rPr lang="en-US" baseline="0" dirty="0" smtClean="0"/>
              <a:t>	Sondra  Grimm– historic photo analysis, main person in the field in the Keeler Dunes and is the most knowledgeable about the nature and condition of the dune area.</a:t>
            </a:r>
          </a:p>
          <a:p>
            <a:r>
              <a:rPr lang="en-US" baseline="0" dirty="0" smtClean="0"/>
              <a:t>	Duane Ono – Deputy APCO, conducted the analysis  and modeling of sand motion monitoring data</a:t>
            </a:r>
          </a:p>
          <a:p>
            <a:r>
              <a:rPr lang="en-US" baseline="0" dirty="0" smtClean="0"/>
              <a:t>	Phill Kiddoo, Chris Howard, and Mike Slates – Data processing and data analysis</a:t>
            </a:r>
          </a:p>
          <a:p>
            <a:r>
              <a:rPr lang="en-US" baseline="0" dirty="0" smtClean="0"/>
              <a:t>Outside Scientific Experts: </a:t>
            </a:r>
          </a:p>
          <a:p>
            <a:r>
              <a:rPr lang="en-US" u="none" baseline="0" dirty="0" smtClean="0"/>
              <a:t>	</a:t>
            </a:r>
            <a:r>
              <a:rPr lang="en-US" u="sng" baseline="0" dirty="0" err="1" smtClean="0"/>
              <a:t>Sapphos</a:t>
            </a:r>
            <a:r>
              <a:rPr lang="en-US" u="sng" baseline="0" dirty="0" smtClean="0"/>
              <a:t> Environmental </a:t>
            </a:r>
            <a:r>
              <a:rPr lang="en-US" baseline="0" dirty="0" smtClean="0"/>
              <a:t>– Tiffany Clark, Marie Campbell and Donna Grotzinger – historical document research, cultural resource issues</a:t>
            </a:r>
          </a:p>
          <a:p>
            <a:r>
              <a:rPr lang="en-US" baseline="0" dirty="0" smtClean="0"/>
              <a:t>	Scott Stine – geological and </a:t>
            </a:r>
            <a:r>
              <a:rPr lang="en-US" baseline="0" dirty="0" err="1" smtClean="0"/>
              <a:t>geomorphological</a:t>
            </a:r>
            <a:r>
              <a:rPr lang="en-US" baseline="0" dirty="0" smtClean="0"/>
              <a:t> research (Professor Emeritus at CSEB) has conducted research on Mono and Owens Lakes and other pluvial lakes in the GB for 			decades focusing on </a:t>
            </a:r>
            <a:r>
              <a:rPr lang="en-US" baseline="0" dirty="0" err="1" smtClean="0"/>
              <a:t>paleoclimate</a:t>
            </a:r>
            <a:r>
              <a:rPr lang="en-US" baseline="0" dirty="0" smtClean="0"/>
              <a:t> changes.</a:t>
            </a:r>
          </a:p>
          <a:p>
            <a:r>
              <a:rPr lang="en-US" dirty="0" smtClean="0"/>
              <a:t>	</a:t>
            </a:r>
            <a:r>
              <a:rPr lang="en-US" u="sng" dirty="0" smtClean="0"/>
              <a:t>DRI</a:t>
            </a:r>
            <a:r>
              <a:rPr lang="en-US" dirty="0" smtClean="0"/>
              <a:t>: </a:t>
            </a:r>
          </a:p>
          <a:p>
            <a:r>
              <a:rPr lang="en-US" dirty="0" smtClean="0"/>
              <a:t>	Nick Lancaster – air</a:t>
            </a:r>
            <a:r>
              <a:rPr lang="en-US" baseline="0" dirty="0" smtClean="0"/>
              <a:t> photo and satellite image analysis and geology (Research Professor at DRI specializing in aeolian dune systems, author of books on dunes and numerous 		peer-reviewed scientific papers). Extensive work and experience in dune systems all over the world.</a:t>
            </a:r>
          </a:p>
          <a:p>
            <a:r>
              <a:rPr lang="en-US" baseline="0" dirty="0" smtClean="0"/>
              <a:t>	Steve Bacon – </a:t>
            </a:r>
            <a:r>
              <a:rPr lang="en-US" baseline="0" dirty="0" err="1" smtClean="0"/>
              <a:t>geomorphological</a:t>
            </a:r>
            <a:r>
              <a:rPr lang="en-US" baseline="0" dirty="0" smtClean="0"/>
              <a:t> research and geology (Associate Research </a:t>
            </a:r>
            <a:r>
              <a:rPr lang="en-US" baseline="0" dirty="0" err="1" smtClean="0"/>
              <a:t>Geomorphologist</a:t>
            </a:r>
            <a:r>
              <a:rPr lang="en-US" baseline="0" dirty="0" smtClean="0"/>
              <a:t> specializing in research of Quaternary geology and geomorphology. Steve has authored 		numerous scientific articles on the changes in lake levels of pluvial lakes in the Great Basin. Most of the information from the LADWP uses the results of Steve’s 			research)</a:t>
            </a:r>
          </a:p>
          <a:p>
            <a:r>
              <a:rPr lang="en-US" baseline="0" dirty="0" smtClean="0"/>
              <a:t>	Jack Gillies: Research Professor with extensive experience in aeolian processes focusing on fugitive dust emissions and anthropogenic processes. Extensive research in the desert 		SW and internationally in Canada, Africa, and Antarctica. </a:t>
            </a:r>
          </a:p>
        </p:txBody>
      </p:sp>
      <p:sp>
        <p:nvSpPr>
          <p:cNvPr id="4" name="Slide Number Placeholder 3"/>
          <p:cNvSpPr>
            <a:spLocks noGrp="1"/>
          </p:cNvSpPr>
          <p:nvPr>
            <p:ph type="sldNum" sz="quarter" idx="10"/>
          </p:nvPr>
        </p:nvSpPr>
        <p:spPr/>
        <p:txBody>
          <a:bodyPr/>
          <a:lstStyle/>
          <a:p>
            <a:fld id="{802B4047-B3A9-4FC2-9F21-19479616C6C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orientation to locations</a:t>
            </a:r>
            <a:r>
              <a:rPr lang="en-US" baseline="0" dirty="0" smtClean="0"/>
              <a:t> and terms used in presentation</a:t>
            </a:r>
          </a:p>
          <a:p>
            <a:r>
              <a:rPr lang="en-US" baseline="0" dirty="0" smtClean="0"/>
              <a:t>Communities – Keeler and Swansea</a:t>
            </a:r>
          </a:p>
          <a:p>
            <a:r>
              <a:rPr lang="en-US" baseline="0" dirty="0" smtClean="0"/>
              <a:t>Dune areas – Keeler Dunes, Lizard tail dunes, Swansea Dunes, Northwest dunes, Southeast dunes</a:t>
            </a:r>
          </a:p>
          <a:p>
            <a:r>
              <a:rPr lang="en-US" baseline="0" dirty="0" smtClean="0"/>
              <a:t>Owens Lake, Owens River delta, brine pool, North Sand Sheet</a:t>
            </a:r>
          </a:p>
          <a:p>
            <a:r>
              <a:rPr lang="en-US" baseline="0" dirty="0" smtClean="0"/>
              <a:t>Highway 136, Old State Highway, Narrow gauge railway route</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 discussion on dune formation: separate dunes into two general categories – migrating active dunes &amp; stable vegetated</a:t>
            </a:r>
            <a:r>
              <a:rPr lang="en-US" baseline="0" dirty="0" smtClean="0"/>
              <a:t> dunes</a:t>
            </a:r>
            <a:endParaRPr lang="en-US" dirty="0" smtClean="0"/>
          </a:p>
          <a:p>
            <a:pPr>
              <a:buFont typeface="Arial" pitchFamily="34" charset="0"/>
              <a:buChar char="•"/>
            </a:pPr>
            <a:r>
              <a:rPr lang="en-US" dirty="0" smtClean="0"/>
              <a:t> unstable active dunes are characterized by mobile sands that </a:t>
            </a:r>
            <a:r>
              <a:rPr lang="en-US" dirty="0" err="1" smtClean="0"/>
              <a:t>saltate</a:t>
            </a:r>
            <a:r>
              <a:rPr lang="en-US" baseline="0" dirty="0" smtClean="0"/>
              <a:t> and creep with  prevailing high winds. </a:t>
            </a:r>
          </a:p>
          <a:p>
            <a:pPr>
              <a:buFont typeface="Arial" pitchFamily="34" charset="0"/>
              <a:buChar char="•"/>
            </a:pPr>
            <a:r>
              <a:rPr lang="en-US" baseline="0" dirty="0" smtClean="0"/>
              <a:t> form distinct dune forms with movement – asymmetric form with steep slip face pointed in the direction that wind is moving. Internal structure has </a:t>
            </a:r>
            <a:r>
              <a:rPr lang="en-US" baseline="0" dirty="0" err="1" smtClean="0"/>
              <a:t>crossbeds</a:t>
            </a:r>
            <a:r>
              <a:rPr lang="en-US" baseline="0" dirty="0" smtClean="0"/>
              <a:t> that reflect the preservation of the slip face deposits. Windward side is less steep and generally has relatively flat lying sand layers.</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Lakeshore or Shoreline Dunes:</a:t>
            </a:r>
          </a:p>
          <a:p>
            <a:pPr>
              <a:buFont typeface="Arial" pitchFamily="34" charset="0"/>
              <a:buChar char="•"/>
            </a:pPr>
            <a:r>
              <a:rPr lang="en-US" baseline="0" dirty="0" smtClean="0"/>
              <a:t> form by movement of material from exposed shore or a body of water. Along the coast – the material is supplied by the beach and replenished by waver action bringing new sand to the shore.</a:t>
            </a:r>
          </a:p>
          <a:p>
            <a:pPr>
              <a:buFont typeface="Arial" pitchFamily="34" charset="0"/>
              <a:buChar char="•"/>
            </a:pPr>
            <a:r>
              <a:rPr lang="en-US" baseline="0" dirty="0" smtClean="0"/>
              <a:t> along a lake that does not have significant wave action – material for dunes may be supplied during periods when the water level drops exposing more of the shore area sediments.</a:t>
            </a:r>
          </a:p>
          <a:p>
            <a:pPr>
              <a:buFont typeface="Arial" pitchFamily="34" charset="0"/>
              <a:buChar char="•"/>
            </a:pPr>
            <a:r>
              <a:rPr lang="en-US" baseline="0" dirty="0" smtClean="0"/>
              <a:t> shoreline dunes tend to form in linear bands parallel to shoreline and since under natural conditions the sediment supply is limited, the dunes tend to be stabilized by vegetation.</a:t>
            </a:r>
          </a:p>
          <a:p>
            <a:pPr>
              <a:buFont typeface="Arial" pitchFamily="34" charset="0"/>
              <a:buChar char="•"/>
            </a:pPr>
            <a:r>
              <a:rPr lang="en-US" baseline="0" dirty="0" smtClean="0"/>
              <a:t> shoreline dune deposits do not have the morphology of the “classic desert” dune.</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Division of the timeframe of study for the Keeler Dunes into 5</a:t>
            </a:r>
            <a:r>
              <a:rPr lang="en-US" baseline="0" dirty="0" smtClean="0"/>
              <a:t> periods:</a:t>
            </a:r>
          </a:p>
          <a:p>
            <a:pPr marL="228600" indent="-228600">
              <a:buAutoNum type="arabicPeriod"/>
            </a:pPr>
            <a:r>
              <a:rPr lang="en-US" baseline="0" dirty="0" smtClean="0"/>
              <a:t>Pre-1860’s = represents historic conditions prior to settlement of the Owens Valley by non-native people</a:t>
            </a:r>
          </a:p>
          <a:p>
            <a:pPr marL="228600" indent="-228600">
              <a:buAutoNum type="arabicPeriod"/>
            </a:pPr>
            <a:r>
              <a:rPr lang="en-US" baseline="0" dirty="0" smtClean="0"/>
              <a:t>1860’1920’ = time period during initial settlement of the OV and development of natural resources (agriculture, water diversions, minerals mining), desiccation of Owens Lake</a:t>
            </a:r>
          </a:p>
          <a:p>
            <a:pPr marL="228600" indent="-228600">
              <a:buNone/>
            </a:pPr>
            <a:r>
              <a:rPr lang="en-US" baseline="0" dirty="0" smtClean="0"/>
              <a:t>(Time Gap late 1920’s to 1944)</a:t>
            </a:r>
          </a:p>
          <a:p>
            <a:pPr marL="228600" indent="-228600">
              <a:buAutoNum type="arabicPeriod"/>
            </a:pPr>
            <a:r>
              <a:rPr lang="en-US" baseline="0" dirty="0" smtClean="0"/>
              <a:t>1940’s to 1960’s = beginning of establishment of modern Keeler Dunes deposit</a:t>
            </a:r>
          </a:p>
          <a:p>
            <a:pPr marL="228600" indent="-228600">
              <a:buAutoNum type="arabicPeriod"/>
            </a:pPr>
            <a:r>
              <a:rPr lang="en-US" baseline="0" dirty="0" smtClean="0"/>
              <a:t> 1960 to 2000 = expansion and migration of Keeler Dunes deposit</a:t>
            </a:r>
          </a:p>
          <a:p>
            <a:pPr marL="228600" indent="-228600">
              <a:buAutoNum type="arabicPeriod"/>
            </a:pPr>
            <a:r>
              <a:rPr lang="en-US" baseline="0" dirty="0" smtClean="0"/>
              <a:t> 2000 to 2010 = dust control implementation on Owens Lake begin, erosion of W and NW portion of modern Keeler Dunes, continued migration of southern dunes to SE.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Discussion points:</a:t>
            </a:r>
          </a:p>
          <a:p>
            <a:pPr>
              <a:buFont typeface="Arial" pitchFamily="34" charset="0"/>
              <a:buChar char="•"/>
            </a:pPr>
            <a:r>
              <a:rPr lang="en-US" dirty="0" smtClean="0"/>
              <a:t> Von Schmidt public land</a:t>
            </a:r>
            <a:r>
              <a:rPr lang="en-US" baseline="0" dirty="0" smtClean="0"/>
              <a:t> survey in 1856, mapping of </a:t>
            </a:r>
            <a:r>
              <a:rPr lang="en-US" baseline="0" dirty="0" err="1" smtClean="0"/>
              <a:t>meanderline</a:t>
            </a:r>
            <a:r>
              <a:rPr lang="en-US" baseline="0" dirty="0" smtClean="0"/>
              <a:t> and classification of lands along section lines</a:t>
            </a:r>
          </a:p>
          <a:p>
            <a:pPr>
              <a:buFont typeface="Arial" pitchFamily="34" charset="0"/>
              <a:buChar char="•"/>
            </a:pPr>
            <a:r>
              <a:rPr lang="en-US" baseline="0" dirty="0" smtClean="0"/>
              <a:t> Historic lake shore was also surveyed by Lee in 1913 by looking at the geomorphic features present</a:t>
            </a:r>
          </a:p>
          <a:p>
            <a:pPr>
              <a:buFont typeface="Arial" pitchFamily="34" charset="0"/>
              <a:buChar char="•"/>
            </a:pPr>
            <a:r>
              <a:rPr lang="en-US" baseline="0" dirty="0" smtClean="0"/>
              <a:t> Four main Pre-historic dune areas preserved along eastern shorelands of Owens Lake.</a:t>
            </a:r>
          </a:p>
          <a:p>
            <a:pPr>
              <a:buFont typeface="Arial" pitchFamily="34" charset="0"/>
              <a:buChar char="•"/>
            </a:pPr>
            <a:r>
              <a:rPr lang="en-US" baseline="0" dirty="0" smtClean="0"/>
              <a:t> Preserved pre-historic dunes have been age dated at ~300 to ~1700 years Before Present (BP)</a:t>
            </a:r>
          </a:p>
          <a:p>
            <a:pPr>
              <a:buFont typeface="Arial" pitchFamily="34" charset="0"/>
              <a:buChar cha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of preserved Pre-historic dunes at Lizard Tail, Swansea and Southeast of Keeler</a:t>
            </a:r>
          </a:p>
          <a:p>
            <a:pPr>
              <a:buFont typeface="Arial" pitchFamily="34" charset="0"/>
              <a:buChar char="•"/>
            </a:pPr>
            <a:r>
              <a:rPr lang="en-US" baseline="0" dirty="0" smtClean="0"/>
              <a:t> Dunes are vegetated with a mix of different desert shrubs (mostly = greasewood, </a:t>
            </a:r>
            <a:r>
              <a:rPr lang="en-US" baseline="0" dirty="0" err="1" smtClean="0"/>
              <a:t>atriplex</a:t>
            </a:r>
            <a:r>
              <a:rPr lang="en-US" baseline="0" dirty="0" smtClean="0"/>
              <a:t>, and </a:t>
            </a:r>
            <a:r>
              <a:rPr lang="en-US" baseline="0" dirty="0" err="1" smtClean="0"/>
              <a:t>sueada</a:t>
            </a:r>
            <a:r>
              <a:rPr lang="en-US" baseline="0" dirty="0" smtClean="0"/>
              <a:t>)</a:t>
            </a:r>
          </a:p>
          <a:p>
            <a:pPr>
              <a:buFont typeface="Arial" pitchFamily="34" charset="0"/>
              <a:buChar char="•"/>
            </a:pPr>
            <a:r>
              <a:rPr lang="en-US" baseline="0" dirty="0" smtClean="0"/>
              <a:t> Dunes tend to form in linear bands parallel to lake shore associated with 1103 m shoreline (3619 ft elevation)</a:t>
            </a:r>
          </a:p>
          <a:p>
            <a:pPr>
              <a:buFont typeface="Arial" pitchFamily="34" charset="0"/>
              <a:buChar cha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38317D8-C209-4EAA-9159-F5D608989CB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pPr/>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pPr/>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pPr/>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pPr/>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D8428-8634-4E62-8410-BBABBBC60C13}" type="datetimeFigureOut">
              <a:rPr lang="en-US" smtClean="0"/>
              <a:pPr/>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D8428-8634-4E62-8410-BBABBBC60C13}" type="datetimeFigureOut">
              <a:rPr lang="en-US" smtClean="0"/>
              <a:pPr/>
              <a:t>3/8/2013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ED8428-8634-4E62-8410-BBABBBC60C13}" type="datetimeFigureOut">
              <a:rPr lang="en-US" smtClean="0"/>
              <a:pPr/>
              <a:t>3/8/2013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ED8428-8634-4E62-8410-BBABBBC60C13}" type="datetimeFigureOut">
              <a:rPr lang="en-US" smtClean="0"/>
              <a:pPr/>
              <a:t>3/8/2013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D8428-8634-4E62-8410-BBABBBC60C13}" type="datetimeFigureOut">
              <a:rPr lang="en-US" smtClean="0"/>
              <a:pPr/>
              <a:t>3/8/2013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pPr/>
              <a:t>3/8/2013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D8428-8634-4E62-8410-BBABBBC60C13}" type="datetimeFigureOut">
              <a:rPr lang="en-US" smtClean="0"/>
              <a:pPr/>
              <a:t>3/8/2013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AC6AF-CF50-4BEA-9A9D-E7923ED5DD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8428-8634-4E62-8410-BBABBBC60C13}" type="datetimeFigureOut">
              <a:rPr lang="en-US" smtClean="0"/>
              <a:pPr/>
              <a:t>3/8/2013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C6AF-CF50-4BEA-9A9D-E7923ED5DDF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E96E1-C6CD-4F6B-BBE0-BEA9F424C7FF}"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352F0-C08D-43A9-AB7E-6FFD817B725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8428-8634-4E62-8410-BBABBBC60C13}" type="datetimeFigureOut">
              <a:rPr lang="en-US" smtClean="0">
                <a:solidFill>
                  <a:prstClr val="black">
                    <a:tint val="75000"/>
                  </a:prstClr>
                </a:solidFill>
              </a:rPr>
              <a:pPr/>
              <a:t>3/8/2013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C6AF-CF50-4BEA-9A9D-E7923ED5DDF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9.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8.xml"/><Relationship Id="rId5" Type="http://schemas.openxmlformats.org/officeDocument/2006/relationships/image" Target="../media/image34.emf"/><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0"/>
            <a:ext cx="8077200" cy="2590799"/>
          </a:xfrm>
        </p:spPr>
        <p:txBody>
          <a:bodyPr>
            <a:noAutofit/>
          </a:bodyPr>
          <a:lstStyle/>
          <a:p>
            <a:r>
              <a:rPr lang="en-US" sz="4200" b="1" dirty="0" smtClean="0">
                <a:effectLst>
                  <a:outerShdw blurRad="38100" dist="38100" dir="2700000" algn="tl">
                    <a:srgbClr val="000000">
                      <a:alpha val="43137"/>
                    </a:srgbClr>
                  </a:outerShdw>
                </a:effectLst>
              </a:rPr>
              <a:t>Workshop </a:t>
            </a:r>
            <a:br>
              <a:rPr lang="en-US" sz="4200" b="1" dirty="0" smtClean="0">
                <a:effectLst>
                  <a:outerShdw blurRad="38100" dist="38100" dir="2700000" algn="tl">
                    <a:srgbClr val="000000">
                      <a:alpha val="43137"/>
                    </a:srgbClr>
                  </a:outerShdw>
                </a:effectLst>
              </a:rPr>
            </a:br>
            <a:r>
              <a:rPr lang="en-US" sz="4200" b="1" dirty="0" smtClean="0">
                <a:effectLst>
                  <a:outerShdw blurRad="38100" dist="38100" dir="2700000" algn="tl">
                    <a:srgbClr val="000000">
                      <a:alpha val="43137"/>
                    </a:srgbClr>
                  </a:outerShdw>
                </a:effectLst>
              </a:rPr>
              <a:t>on the </a:t>
            </a:r>
            <a:br>
              <a:rPr lang="en-US" sz="4200" b="1" dirty="0" smtClean="0">
                <a:effectLst>
                  <a:outerShdw blurRad="38100" dist="38100" dir="2700000" algn="tl">
                    <a:srgbClr val="000000">
                      <a:alpha val="43137"/>
                    </a:srgbClr>
                  </a:outerShdw>
                </a:effectLst>
              </a:rPr>
            </a:br>
            <a:r>
              <a:rPr lang="en-US" sz="4200" b="1" dirty="0" smtClean="0">
                <a:effectLst>
                  <a:outerShdw blurRad="38100" dist="38100" dir="2700000" algn="tl">
                    <a:srgbClr val="000000">
                      <a:alpha val="43137"/>
                    </a:srgbClr>
                  </a:outerShdw>
                </a:effectLst>
              </a:rPr>
              <a:t>Origin and Development of the </a:t>
            </a:r>
            <a:br>
              <a:rPr lang="en-US" sz="4200" b="1" dirty="0" smtClean="0">
                <a:effectLst>
                  <a:outerShdw blurRad="38100" dist="38100" dir="2700000" algn="tl">
                    <a:srgbClr val="000000">
                      <a:alpha val="43137"/>
                    </a:srgbClr>
                  </a:outerShdw>
                </a:effectLst>
              </a:rPr>
            </a:br>
            <a:r>
              <a:rPr lang="en-US" sz="4200" b="1" dirty="0" smtClean="0">
                <a:effectLst>
                  <a:outerShdw blurRad="38100" dist="38100" dir="2700000" algn="tl">
                    <a:srgbClr val="000000">
                      <a:alpha val="43137"/>
                    </a:srgbClr>
                  </a:outerShdw>
                </a:effectLst>
              </a:rPr>
              <a:t>Keeler Dunes</a:t>
            </a:r>
            <a:endParaRPr lang="en-US" sz="42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5486400"/>
            <a:ext cx="7772400" cy="1371600"/>
          </a:xfrm>
        </p:spPr>
        <p:txBody>
          <a:bodyPr>
            <a:normAutofit fontScale="92500"/>
          </a:bodyPr>
          <a:lstStyle/>
          <a:p>
            <a:pPr algn="l">
              <a:spcBef>
                <a:spcPts val="0"/>
              </a:spcBef>
            </a:pPr>
            <a:r>
              <a:rPr lang="en-US" dirty="0" smtClean="0">
                <a:solidFill>
                  <a:schemeClr val="bg1"/>
                </a:solidFill>
              </a:rPr>
              <a:t>Great Basin Unified Air Pollution Control District</a:t>
            </a:r>
          </a:p>
          <a:p>
            <a:pPr algn="l">
              <a:spcBef>
                <a:spcPts val="0"/>
              </a:spcBef>
            </a:pPr>
            <a:r>
              <a:rPr lang="en-US" sz="2600" dirty="0" smtClean="0">
                <a:solidFill>
                  <a:schemeClr val="bg1"/>
                </a:solidFill>
              </a:rPr>
              <a:t>Governing Board Meeting</a:t>
            </a:r>
          </a:p>
          <a:p>
            <a:pPr algn="l">
              <a:spcBef>
                <a:spcPts val="0"/>
              </a:spcBef>
            </a:pPr>
            <a:r>
              <a:rPr lang="en-US" sz="2600" dirty="0" smtClean="0">
                <a:solidFill>
                  <a:schemeClr val="bg1"/>
                </a:solidFill>
              </a:rPr>
              <a:t>March 7, 2013</a:t>
            </a:r>
            <a:endParaRPr lang="en-US" sz="2600" dirty="0">
              <a:solidFill>
                <a:schemeClr val="bg1"/>
              </a:solidFill>
            </a:endParaRPr>
          </a:p>
        </p:txBody>
      </p:sp>
      <p:pic>
        <p:nvPicPr>
          <p:cNvPr id="4" name="Picture 3" descr="GL_logo color (revised).jpg"/>
          <p:cNvPicPr/>
          <p:nvPr/>
        </p:nvPicPr>
        <p:blipFill>
          <a:blip r:embed="rId4" cstate="print"/>
          <a:srcRect t="9917" b="11570"/>
          <a:stretch>
            <a:fillRect/>
          </a:stretch>
        </p:blipFill>
        <p:spPr>
          <a:xfrm>
            <a:off x="8093669" y="5791200"/>
            <a:ext cx="1050331" cy="1066800"/>
          </a:xfrm>
          <a:prstGeom prst="rect">
            <a:avLst/>
          </a:prstGeom>
        </p:spPr>
      </p:pic>
      <p:sp>
        <p:nvSpPr>
          <p:cNvPr id="5" name="TextBox 4"/>
          <p:cNvSpPr txBox="1"/>
          <p:nvPr/>
        </p:nvSpPr>
        <p:spPr>
          <a:xfrm>
            <a:off x="5647340" y="6457890"/>
            <a:ext cx="2475358" cy="400110"/>
          </a:xfrm>
          <a:prstGeom prst="rect">
            <a:avLst/>
          </a:prstGeom>
          <a:noFill/>
        </p:spPr>
        <p:txBody>
          <a:bodyPr wrap="square" rtlCol="0">
            <a:spAutoFit/>
          </a:bodyPr>
          <a:lstStyle/>
          <a:p>
            <a:r>
              <a:rPr lang="en-US" sz="1000" i="1" dirty="0" smtClean="0">
                <a:solidFill>
                  <a:prstClr val="white"/>
                </a:solidFill>
              </a:rPr>
              <a:t>Oblique aerial photo with view to south across Keeler Dunes – Sept 2008</a:t>
            </a:r>
            <a:endParaRPr lang="en-US" sz="1000" i="1" dirty="0">
              <a:solidFill>
                <a:prstClr val="white"/>
              </a:solidFill>
            </a:endParaRPr>
          </a:p>
        </p:txBody>
      </p:sp>
      <p:sp>
        <p:nvSpPr>
          <p:cNvPr id="6" name="TextBox 5"/>
          <p:cNvSpPr txBox="1"/>
          <p:nvPr/>
        </p:nvSpPr>
        <p:spPr>
          <a:xfrm>
            <a:off x="0" y="0"/>
            <a:ext cx="2951385" cy="369332"/>
          </a:xfrm>
          <a:prstGeom prst="rect">
            <a:avLst/>
          </a:prstGeom>
          <a:noFill/>
        </p:spPr>
        <p:txBody>
          <a:bodyPr wrap="none" rtlCol="0">
            <a:spAutoFit/>
          </a:bodyPr>
          <a:lstStyle/>
          <a:p>
            <a:r>
              <a:rPr lang="en-US" i="1" dirty="0" smtClean="0">
                <a:solidFill>
                  <a:schemeClr val="bg1"/>
                </a:solidFill>
              </a:rPr>
              <a:t>Part 2: Technical Presentation</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historic dunes with ext into KD.jpg"/>
          <p:cNvPicPr>
            <a:picLocks noChangeAspect="1"/>
          </p:cNvPicPr>
          <p:nvPr/>
        </p:nvPicPr>
        <p:blipFill>
          <a:blip r:embed="rId3" cstate="print"/>
          <a:stretch>
            <a:fillRect/>
          </a:stretch>
        </p:blipFill>
        <p:spPr>
          <a:xfrm>
            <a:off x="0" y="0"/>
            <a:ext cx="9144000" cy="6858000"/>
          </a:xfrm>
          <a:prstGeom prst="rect">
            <a:avLst/>
          </a:prstGeom>
        </p:spPr>
      </p:pic>
      <p:sp>
        <p:nvSpPr>
          <p:cNvPr id="4" name="Title 1"/>
          <p:cNvSpPr txBox="1">
            <a:spLocks/>
          </p:cNvSpPr>
          <p:nvPr/>
        </p:nvSpPr>
        <p:spPr>
          <a:xfrm>
            <a:off x="2075675" y="0"/>
            <a:ext cx="5299891" cy="11247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Historic Owens Lake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and Dune</a:t>
            </a:r>
            <a:r>
              <a:rPr kumimoji="0" lang="en-US" sz="3600" b="1" i="0" u="none" strike="noStrike" kern="1200" cap="none" spc="0" normalizeH="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 Areas</a:t>
            </a:r>
            <a:endParaRPr kumimoji="0" lang="en-US" sz="3600" b="1"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0" y="0"/>
            <a:ext cx="2365969" cy="584775"/>
          </a:xfrm>
          <a:prstGeom prst="rect">
            <a:avLst/>
          </a:prstGeom>
          <a:noFill/>
        </p:spPr>
        <p:txBody>
          <a:bodyPr wrap="none" rtlCol="0">
            <a:spAutoFit/>
          </a:bodyPr>
          <a:lstStyle/>
          <a:p>
            <a:r>
              <a:rPr lang="en-US" sz="3200" b="1" dirty="0" smtClean="0"/>
              <a:t>1. Pre-1860’s</a:t>
            </a:r>
            <a:endParaRPr lang="en-US" sz="3200" b="1" dirty="0"/>
          </a:p>
        </p:txBody>
      </p:sp>
      <p:sp>
        <p:nvSpPr>
          <p:cNvPr id="7" name="TextBox 6"/>
          <p:cNvSpPr txBox="1"/>
          <p:nvPr/>
        </p:nvSpPr>
        <p:spPr>
          <a:xfrm>
            <a:off x="7145135" y="4542745"/>
            <a:ext cx="780022" cy="369332"/>
          </a:xfrm>
          <a:prstGeom prst="rect">
            <a:avLst/>
          </a:prstGeom>
          <a:noFill/>
        </p:spPr>
        <p:txBody>
          <a:bodyPr wrap="none" rtlCol="0">
            <a:spAutoFit/>
          </a:bodyPr>
          <a:lstStyle/>
          <a:p>
            <a:r>
              <a:rPr lang="en-US" dirty="0" smtClean="0"/>
              <a:t>Keeler</a:t>
            </a:r>
            <a:endParaRPr lang="en-US" dirty="0"/>
          </a:p>
        </p:txBody>
      </p:sp>
      <p:sp>
        <p:nvSpPr>
          <p:cNvPr id="8" name="TextBox 7"/>
          <p:cNvSpPr txBox="1"/>
          <p:nvPr/>
        </p:nvSpPr>
        <p:spPr>
          <a:xfrm>
            <a:off x="5032860" y="1753898"/>
            <a:ext cx="999313" cy="369332"/>
          </a:xfrm>
          <a:prstGeom prst="rect">
            <a:avLst/>
          </a:prstGeom>
          <a:noFill/>
        </p:spPr>
        <p:txBody>
          <a:bodyPr wrap="none" rtlCol="0">
            <a:spAutoFit/>
          </a:bodyPr>
          <a:lstStyle/>
          <a:p>
            <a:r>
              <a:rPr lang="en-US" dirty="0" smtClean="0"/>
              <a:t>Swansea</a:t>
            </a:r>
            <a:endParaRPr lang="en-US" dirty="0"/>
          </a:p>
        </p:txBody>
      </p:sp>
      <p:sp>
        <p:nvSpPr>
          <p:cNvPr id="9" name="TextBox 8"/>
          <p:cNvSpPr txBox="1"/>
          <p:nvPr/>
        </p:nvSpPr>
        <p:spPr>
          <a:xfrm>
            <a:off x="577880" y="3059668"/>
            <a:ext cx="1324337" cy="369332"/>
          </a:xfrm>
          <a:prstGeom prst="rect">
            <a:avLst/>
          </a:prstGeom>
          <a:noFill/>
        </p:spPr>
        <p:txBody>
          <a:bodyPr wrap="none" rtlCol="0">
            <a:spAutoFit/>
          </a:bodyPr>
          <a:lstStyle/>
          <a:p>
            <a:r>
              <a:rPr lang="en-US" b="1" dirty="0" smtClean="0">
                <a:solidFill>
                  <a:srgbClr val="0B0BFB"/>
                </a:solidFill>
              </a:rPr>
              <a:t>Owens Lake</a:t>
            </a:r>
            <a:endParaRPr lang="en-US" b="1" dirty="0">
              <a:solidFill>
                <a:srgbClr val="0B0BFB"/>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026" name="Picture 2" descr="H:\DCIM\100CANON\IMG_2088.JPG"/>
          <p:cNvPicPr>
            <a:picLocks noChangeAspect="1" noChangeArrowheads="1"/>
          </p:cNvPicPr>
          <p:nvPr/>
        </p:nvPicPr>
        <p:blipFill>
          <a:blip r:embed="rId3" cstate="print"/>
          <a:srcRect l="5310"/>
          <a:stretch>
            <a:fillRect/>
          </a:stretch>
        </p:blipFill>
        <p:spPr bwMode="auto">
          <a:xfrm>
            <a:off x="0" y="0"/>
            <a:ext cx="4572000" cy="3621068"/>
          </a:xfrm>
          <a:prstGeom prst="rect">
            <a:avLst/>
          </a:prstGeom>
          <a:noFill/>
          <a:ln>
            <a:solidFill>
              <a:schemeClr val="tx1"/>
            </a:solidFill>
          </a:ln>
        </p:spPr>
      </p:pic>
      <p:pic>
        <p:nvPicPr>
          <p:cNvPr id="5" name="Picture 4" descr="IMG_2072.JPG"/>
          <p:cNvPicPr>
            <a:picLocks noChangeAspect="1"/>
          </p:cNvPicPr>
          <p:nvPr/>
        </p:nvPicPr>
        <p:blipFill>
          <a:blip r:embed="rId4" cstate="print"/>
          <a:stretch>
            <a:fillRect/>
          </a:stretch>
        </p:blipFill>
        <p:spPr>
          <a:xfrm>
            <a:off x="4343400" y="0"/>
            <a:ext cx="4800600" cy="3600450"/>
          </a:xfrm>
          <a:prstGeom prst="rect">
            <a:avLst/>
          </a:prstGeom>
          <a:ln>
            <a:solidFill>
              <a:schemeClr val="tx1"/>
            </a:solidFill>
          </a:ln>
        </p:spPr>
      </p:pic>
      <p:sp>
        <p:nvSpPr>
          <p:cNvPr id="2" name="Title 1"/>
          <p:cNvSpPr>
            <a:spLocks noGrp="1"/>
          </p:cNvSpPr>
          <p:nvPr>
            <p:ph type="title"/>
          </p:nvPr>
        </p:nvSpPr>
        <p:spPr>
          <a:xfrm>
            <a:off x="2571750" y="1"/>
            <a:ext cx="4572000" cy="702244"/>
          </a:xfrm>
        </p:spPr>
        <p:txBody>
          <a:bodyPr>
            <a:normAutofit fontScale="90000"/>
          </a:bodyPr>
          <a:lstStyle/>
          <a:p>
            <a:pPr algn="l"/>
            <a:r>
              <a:rPr lang="en-US" u="sng" dirty="0" smtClean="0">
                <a:solidFill>
                  <a:schemeClr val="bg1"/>
                </a:solidFill>
                <a:effectLst>
                  <a:outerShdw blurRad="38100" dist="38100" dir="2700000" algn="tl">
                    <a:srgbClr val="000000">
                      <a:alpha val="43137"/>
                    </a:srgbClr>
                  </a:outerShdw>
                </a:effectLst>
              </a:rPr>
              <a:t>Prehistoric Dunes</a:t>
            </a:r>
            <a:endParaRPr lang="en-US" u="sng"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7397368" y="0"/>
            <a:ext cx="1746632" cy="369332"/>
          </a:xfrm>
          <a:prstGeom prst="rect">
            <a:avLst/>
          </a:prstGeom>
          <a:noFill/>
        </p:spPr>
        <p:txBody>
          <a:bodyPr wrap="none" rtlCol="0">
            <a:spAutoFit/>
          </a:bodyPr>
          <a:lstStyle/>
          <a:p>
            <a:r>
              <a:rPr lang="en-US" dirty="0" smtClean="0"/>
              <a:t>Southeast dunes</a:t>
            </a:r>
            <a:endParaRPr lang="en-US" dirty="0"/>
          </a:p>
        </p:txBody>
      </p:sp>
      <p:sp>
        <p:nvSpPr>
          <p:cNvPr id="10" name="TextBox 9"/>
          <p:cNvSpPr txBox="1"/>
          <p:nvPr/>
        </p:nvSpPr>
        <p:spPr>
          <a:xfrm>
            <a:off x="7424619" y="3244334"/>
            <a:ext cx="1719381" cy="369332"/>
          </a:xfrm>
          <a:prstGeom prst="rect">
            <a:avLst/>
          </a:prstGeom>
          <a:noFill/>
        </p:spPr>
        <p:txBody>
          <a:bodyPr wrap="none" rtlCol="0">
            <a:spAutoFit/>
          </a:bodyPr>
          <a:lstStyle/>
          <a:p>
            <a:r>
              <a:rPr lang="en-US" dirty="0" smtClean="0"/>
              <a:t>Lizard Tail dunes</a:t>
            </a:r>
            <a:endParaRPr lang="en-US" dirty="0"/>
          </a:p>
        </p:txBody>
      </p:sp>
      <p:sp>
        <p:nvSpPr>
          <p:cNvPr id="11" name="TextBox 10"/>
          <p:cNvSpPr txBox="1"/>
          <p:nvPr/>
        </p:nvSpPr>
        <p:spPr>
          <a:xfrm>
            <a:off x="0" y="0"/>
            <a:ext cx="1622880" cy="369332"/>
          </a:xfrm>
          <a:prstGeom prst="rect">
            <a:avLst/>
          </a:prstGeom>
          <a:noFill/>
        </p:spPr>
        <p:txBody>
          <a:bodyPr wrap="none" rtlCol="0">
            <a:spAutoFit/>
          </a:bodyPr>
          <a:lstStyle/>
          <a:p>
            <a:r>
              <a:rPr lang="en-US" dirty="0" smtClean="0"/>
              <a:t>Swansea dunes</a:t>
            </a:r>
            <a:endParaRPr lang="en-US" dirty="0"/>
          </a:p>
        </p:txBody>
      </p:sp>
      <p:pic>
        <p:nvPicPr>
          <p:cNvPr id="3" name="Picture 2" descr="C:\Users\gholder\Pictures\Keeler Dunes Visit Apr-2010\IMG_0454.JPG"/>
          <p:cNvPicPr>
            <a:picLocks noChangeAspect="1" noChangeArrowheads="1"/>
          </p:cNvPicPr>
          <p:nvPr/>
        </p:nvPicPr>
        <p:blipFill>
          <a:blip r:embed="rId5" cstate="print"/>
          <a:srcRect/>
          <a:stretch>
            <a:fillRect/>
          </a:stretch>
        </p:blipFill>
        <p:spPr bwMode="auto">
          <a:xfrm>
            <a:off x="0" y="3257550"/>
            <a:ext cx="4803923" cy="3602736"/>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6" descr="img_2544.tif"/>
          <p:cNvPicPr>
            <a:picLocks noChangeAspect="1"/>
          </p:cNvPicPr>
          <p:nvPr/>
        </p:nvPicPr>
        <p:blipFill>
          <a:blip r:embed="rId6" cstate="print"/>
          <a:stretch>
            <a:fillRect/>
          </a:stretch>
        </p:blipFill>
        <p:spPr>
          <a:xfrm>
            <a:off x="4343400" y="3257550"/>
            <a:ext cx="4800600" cy="3600450"/>
          </a:xfrm>
          <a:prstGeom prst="rect">
            <a:avLst/>
          </a:prstGeom>
          <a:ln>
            <a:solidFill>
              <a:schemeClr val="tx1"/>
            </a:solidFill>
          </a:ln>
        </p:spPr>
      </p:pic>
      <p:sp>
        <p:nvSpPr>
          <p:cNvPr id="12" name="TextBox 11"/>
          <p:cNvSpPr txBox="1"/>
          <p:nvPr/>
        </p:nvSpPr>
        <p:spPr>
          <a:xfrm>
            <a:off x="0" y="3244334"/>
            <a:ext cx="1622880" cy="369332"/>
          </a:xfrm>
          <a:prstGeom prst="rect">
            <a:avLst/>
          </a:prstGeom>
          <a:noFill/>
        </p:spPr>
        <p:txBody>
          <a:bodyPr wrap="none" rtlCol="0">
            <a:spAutoFit/>
          </a:bodyPr>
          <a:lstStyle/>
          <a:p>
            <a:r>
              <a:rPr lang="en-US" dirty="0" smtClean="0"/>
              <a:t>Swansea dunes</a:t>
            </a:r>
            <a:endParaRPr lang="en-US" dirty="0"/>
          </a:p>
        </p:txBody>
      </p:sp>
      <p:sp>
        <p:nvSpPr>
          <p:cNvPr id="13" name="TextBox 12"/>
          <p:cNvSpPr txBox="1"/>
          <p:nvPr/>
        </p:nvSpPr>
        <p:spPr>
          <a:xfrm>
            <a:off x="7424619" y="3244334"/>
            <a:ext cx="1719381" cy="369332"/>
          </a:xfrm>
          <a:prstGeom prst="rect">
            <a:avLst/>
          </a:prstGeom>
          <a:noFill/>
        </p:spPr>
        <p:txBody>
          <a:bodyPr wrap="none" rtlCol="0">
            <a:spAutoFit/>
          </a:bodyPr>
          <a:lstStyle/>
          <a:p>
            <a:r>
              <a:rPr lang="en-US" dirty="0" smtClean="0"/>
              <a:t>Lizard Tail dunes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A29D"/>
        </a:solidFill>
        <a:effectLst/>
      </p:bgPr>
    </p:bg>
    <p:spTree>
      <p:nvGrpSpPr>
        <p:cNvPr id="1" name=""/>
        <p:cNvGrpSpPr/>
        <p:nvPr/>
      </p:nvGrpSpPr>
      <p:grpSpPr>
        <a:xfrm>
          <a:off x="0" y="0"/>
          <a:ext cx="0" cy="0"/>
          <a:chOff x="0" y="0"/>
          <a:chExt cx="0" cy="0"/>
        </a:xfrm>
      </p:grpSpPr>
      <p:pic>
        <p:nvPicPr>
          <p:cNvPr id="4" name="Picture 3" descr="RAM 2951.tif"/>
          <p:cNvPicPr>
            <a:picLocks noChangeAspect="1"/>
          </p:cNvPicPr>
          <p:nvPr/>
        </p:nvPicPr>
        <p:blipFill>
          <a:blip r:embed="rId3" cstate="print"/>
          <a:srcRect l="1921" t="2014" r="1643" b="3309"/>
          <a:stretch>
            <a:fillRect/>
          </a:stretch>
        </p:blipFill>
        <p:spPr>
          <a:xfrm>
            <a:off x="0" y="3200400"/>
            <a:ext cx="5953328" cy="3657600"/>
          </a:xfrm>
          <a:prstGeom prst="rect">
            <a:avLst/>
          </a:prstGeom>
          <a:ln>
            <a:solidFill>
              <a:schemeClr val="tx1"/>
            </a:solidFill>
          </a:ln>
        </p:spPr>
      </p:pic>
      <p:sp>
        <p:nvSpPr>
          <p:cNvPr id="2" name="Title 1"/>
          <p:cNvSpPr>
            <a:spLocks noGrp="1"/>
          </p:cNvSpPr>
          <p:nvPr>
            <p:ph type="title"/>
          </p:nvPr>
        </p:nvSpPr>
        <p:spPr>
          <a:xfrm>
            <a:off x="-1" y="0"/>
            <a:ext cx="2728561" cy="1777585"/>
          </a:xfrm>
        </p:spPr>
        <p:txBody>
          <a:bodyPr>
            <a:normAutofit/>
          </a:bodyPr>
          <a:lstStyle/>
          <a:p>
            <a:pPr marL="514350" indent="-514350" algn="l"/>
            <a:r>
              <a:rPr lang="en-US" sz="4000" b="1" dirty="0" smtClean="0">
                <a:effectLst>
                  <a:outerShdw blurRad="38100" dist="38100" dir="2700000" algn="tl">
                    <a:srgbClr val="000000">
                      <a:alpha val="43137"/>
                    </a:srgbClr>
                  </a:outerShdw>
                </a:effectLst>
              </a:rPr>
              <a:t>2. 1860 to 1920’s</a:t>
            </a:r>
            <a:endParaRPr lang="en-US" sz="4000" b="1" dirty="0">
              <a:effectLst>
                <a:outerShdw blurRad="38100" dist="38100" dir="2700000" algn="tl">
                  <a:srgbClr val="000000">
                    <a:alpha val="43137"/>
                  </a:srgbClr>
                </a:outerShdw>
              </a:effectLst>
            </a:endParaRPr>
          </a:p>
        </p:txBody>
      </p:sp>
      <p:sp>
        <p:nvSpPr>
          <p:cNvPr id="7" name="TextBox 6"/>
          <p:cNvSpPr txBox="1"/>
          <p:nvPr/>
        </p:nvSpPr>
        <p:spPr>
          <a:xfrm>
            <a:off x="5992985" y="3429000"/>
            <a:ext cx="3379640" cy="2277547"/>
          </a:xfrm>
          <a:prstGeom prst="rect">
            <a:avLst/>
          </a:prstGeom>
          <a:noFill/>
        </p:spPr>
        <p:txBody>
          <a:bodyPr wrap="square" rtlCol="0">
            <a:spAutoFit/>
          </a:bodyPr>
          <a:lstStyle/>
          <a:p>
            <a:r>
              <a:rPr lang="en-US" u="sng" dirty="0" smtClean="0"/>
              <a:t>Local Activities</a:t>
            </a:r>
          </a:p>
          <a:p>
            <a:pPr marL="228600" indent="-228600">
              <a:buFont typeface="Arial" pitchFamily="34" charset="0"/>
              <a:buChar char="•"/>
            </a:pPr>
            <a:r>
              <a:rPr lang="en-US" dirty="0" smtClean="0"/>
              <a:t>Salt mining</a:t>
            </a:r>
          </a:p>
          <a:p>
            <a:pPr marL="228600" indent="-228600">
              <a:buFont typeface="Arial" pitchFamily="34" charset="0"/>
              <a:buChar char="•"/>
            </a:pPr>
            <a:r>
              <a:rPr lang="en-US" dirty="0" smtClean="0"/>
              <a:t>Silver mining</a:t>
            </a:r>
          </a:p>
          <a:p>
            <a:pPr marL="228600" indent="-228600">
              <a:buFont typeface="Arial" pitchFamily="34" charset="0"/>
              <a:buChar char="•"/>
            </a:pPr>
            <a:r>
              <a:rPr lang="en-US" dirty="0" smtClean="0"/>
              <a:t>Steam boats</a:t>
            </a:r>
          </a:p>
          <a:p>
            <a:pPr marL="228600" indent="-228600">
              <a:buFont typeface="Arial" pitchFamily="34" charset="0"/>
              <a:buChar char="•"/>
            </a:pPr>
            <a:r>
              <a:rPr lang="en-US" dirty="0" smtClean="0"/>
              <a:t>Carson &amp; Colorado and Southern Pacific Railroads</a:t>
            </a:r>
          </a:p>
          <a:p>
            <a:endParaRPr lang="en-US" dirty="0" smtClean="0"/>
          </a:p>
          <a:p>
            <a:r>
              <a:rPr lang="en-US" sz="1600" dirty="0" smtClean="0"/>
              <a:t>(No record of modern Keeler Dunes)</a:t>
            </a:r>
            <a:endParaRPr lang="en-US" sz="1600" dirty="0"/>
          </a:p>
        </p:txBody>
      </p:sp>
      <p:sp>
        <p:nvSpPr>
          <p:cNvPr id="6" name="TextBox 5"/>
          <p:cNvSpPr txBox="1"/>
          <p:nvPr/>
        </p:nvSpPr>
        <p:spPr>
          <a:xfrm>
            <a:off x="6157541" y="6581001"/>
            <a:ext cx="2986459" cy="276999"/>
          </a:xfrm>
          <a:prstGeom prst="rect">
            <a:avLst/>
          </a:prstGeom>
          <a:noFill/>
        </p:spPr>
        <p:txBody>
          <a:bodyPr wrap="none" rtlCol="0">
            <a:spAutoFit/>
          </a:bodyPr>
          <a:lstStyle/>
          <a:p>
            <a:pPr algn="r"/>
            <a:r>
              <a:rPr lang="en-US" sz="1200" i="1" dirty="0" smtClean="0"/>
              <a:t>(Photos from the Eastern California Museum)</a:t>
            </a:r>
            <a:endParaRPr lang="en-US" sz="1200" i="1" dirty="0"/>
          </a:p>
        </p:txBody>
      </p:sp>
      <p:pic>
        <p:nvPicPr>
          <p:cNvPr id="8" name="Picture 7" descr="Forbes 1384_Inyo Dev Co mill_keeler02_ca 1912s.jpg"/>
          <p:cNvPicPr>
            <a:picLocks noChangeAspect="1"/>
          </p:cNvPicPr>
          <p:nvPr/>
        </p:nvPicPr>
        <p:blipFill>
          <a:blip r:embed="rId4" cstate="print"/>
          <a:stretch>
            <a:fillRect/>
          </a:stretch>
        </p:blipFill>
        <p:spPr>
          <a:xfrm>
            <a:off x="2761076" y="0"/>
            <a:ext cx="6382924" cy="3198570"/>
          </a:xfrm>
          <a:prstGeom prst="rect">
            <a:avLst/>
          </a:prstGeom>
          <a:ln>
            <a:solidFill>
              <a:schemeClr val="tx1"/>
            </a:solidFill>
          </a:ln>
        </p:spPr>
      </p:pic>
      <p:sp>
        <p:nvSpPr>
          <p:cNvPr id="9" name="TextBox 8"/>
          <p:cNvSpPr txBox="1"/>
          <p:nvPr/>
        </p:nvSpPr>
        <p:spPr>
          <a:xfrm>
            <a:off x="0" y="6581001"/>
            <a:ext cx="3890489" cy="276999"/>
          </a:xfrm>
          <a:prstGeom prst="rect">
            <a:avLst/>
          </a:prstGeom>
          <a:noFill/>
        </p:spPr>
        <p:txBody>
          <a:bodyPr wrap="none" rtlCol="0">
            <a:spAutoFit/>
          </a:bodyPr>
          <a:lstStyle/>
          <a:p>
            <a:r>
              <a:rPr lang="en-US" sz="1200" i="1" dirty="0" smtClean="0"/>
              <a:t>(trona mining on bed of Owens Lake south of Keeler c. 1912)</a:t>
            </a:r>
            <a:endParaRPr lang="en-US" sz="12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Content Placeholder 3" descr="2rev_IDC_pre1920_adj.jpg"/>
          <p:cNvPicPr>
            <a:picLocks noGrp="1" noChangeAspect="1"/>
          </p:cNvPicPr>
          <p:nvPr>
            <p:ph idx="1"/>
          </p:nvPr>
        </p:nvPicPr>
        <p:blipFill>
          <a:blip r:embed="rId3" cstate="print"/>
          <a:stretch>
            <a:fillRect/>
          </a:stretch>
        </p:blipFill>
        <p:spPr>
          <a:xfrm>
            <a:off x="0" y="1288760"/>
            <a:ext cx="9144000" cy="5050023"/>
          </a:xfrm>
        </p:spPr>
      </p:pic>
      <p:sp>
        <p:nvSpPr>
          <p:cNvPr id="2" name="Title 1"/>
          <p:cNvSpPr>
            <a:spLocks noGrp="1"/>
          </p:cNvSpPr>
          <p:nvPr>
            <p:ph type="title"/>
          </p:nvPr>
        </p:nvSpPr>
        <p:spPr>
          <a:xfrm>
            <a:off x="914400" y="202980"/>
            <a:ext cx="8229600" cy="843379"/>
          </a:xfrm>
        </p:spPr>
        <p:txBody>
          <a:bodyPr>
            <a:normAutofit fontScale="90000"/>
          </a:bodyPr>
          <a:lstStyle/>
          <a:p>
            <a:pPr algn="r"/>
            <a:r>
              <a:rPr lang="en-US" dirty="0" smtClean="0">
                <a:solidFill>
                  <a:schemeClr val="bg1">
                    <a:lumMod val="85000"/>
                  </a:schemeClr>
                </a:solidFill>
                <a:effectLst>
                  <a:outerShdw blurRad="38100" dist="38100" dir="2700000" algn="tl">
                    <a:srgbClr val="000000">
                      <a:alpha val="43137"/>
                    </a:srgbClr>
                  </a:outerShdw>
                </a:effectLst>
              </a:rPr>
              <a:t>Inyo Development Company (IDC)</a:t>
            </a:r>
            <a:br>
              <a:rPr lang="en-US" dirty="0" smtClean="0">
                <a:solidFill>
                  <a:schemeClr val="bg1">
                    <a:lumMod val="85000"/>
                  </a:schemeClr>
                </a:solidFill>
                <a:effectLst>
                  <a:outerShdw blurRad="38100" dist="38100" dir="2700000" algn="tl">
                    <a:srgbClr val="000000">
                      <a:alpha val="43137"/>
                    </a:srgbClr>
                  </a:outerShdw>
                </a:effectLst>
              </a:rPr>
            </a:br>
            <a:r>
              <a:rPr lang="en-US" dirty="0" smtClean="0">
                <a:solidFill>
                  <a:schemeClr val="bg1">
                    <a:lumMod val="85000"/>
                  </a:schemeClr>
                </a:solidFill>
                <a:effectLst>
                  <a:outerShdw blurRad="38100" dist="38100" dir="2700000" algn="tl">
                    <a:srgbClr val="000000">
                      <a:alpha val="43137"/>
                    </a:srgbClr>
                  </a:outerShdw>
                </a:effectLst>
              </a:rPr>
              <a:t>c. 1920 </a:t>
            </a:r>
            <a:r>
              <a:rPr lang="en-US" dirty="0" err="1" smtClean="0">
                <a:solidFill>
                  <a:schemeClr val="bg1">
                    <a:lumMod val="85000"/>
                  </a:schemeClr>
                </a:solidFill>
                <a:effectLst>
                  <a:outerShdw blurRad="38100" dist="38100" dir="2700000" algn="tl">
                    <a:srgbClr val="000000">
                      <a:alpha val="43137"/>
                    </a:srgbClr>
                  </a:outerShdw>
                </a:effectLst>
              </a:rPr>
              <a:t>vs</a:t>
            </a:r>
            <a:r>
              <a:rPr lang="en-US" dirty="0" smtClean="0">
                <a:solidFill>
                  <a:schemeClr val="bg1">
                    <a:lumMod val="85000"/>
                  </a:schemeClr>
                </a:solidFill>
                <a:effectLst>
                  <a:outerShdw blurRad="38100" dist="38100" dir="2700000" algn="tl">
                    <a:srgbClr val="000000">
                      <a:alpha val="43137"/>
                    </a:srgbClr>
                  </a:outerShdw>
                </a:effectLst>
              </a:rPr>
              <a:t> 2012</a:t>
            </a:r>
            <a:endParaRPr lang="en-US" dirty="0">
              <a:solidFill>
                <a:schemeClr val="bg1">
                  <a:lumMod val="85000"/>
                </a:schemeClr>
              </a:solidFill>
              <a:effectLst>
                <a:outerShdw blurRad="38100" dist="38100" dir="2700000" algn="tl">
                  <a:srgbClr val="000000">
                    <a:alpha val="43137"/>
                  </a:srgbClr>
                </a:outerShdw>
              </a:effectLst>
            </a:endParaRPr>
          </a:p>
        </p:txBody>
      </p:sp>
      <p:pic>
        <p:nvPicPr>
          <p:cNvPr id="8" name="Picture 7" descr="2rev_IDC_08142012_adj.jpg"/>
          <p:cNvPicPr>
            <a:picLocks noChangeAspect="1"/>
          </p:cNvPicPr>
          <p:nvPr/>
        </p:nvPicPr>
        <p:blipFill>
          <a:blip r:embed="rId4" cstate="print"/>
          <a:stretch>
            <a:fillRect/>
          </a:stretch>
        </p:blipFill>
        <p:spPr>
          <a:xfrm>
            <a:off x="0" y="1288760"/>
            <a:ext cx="9144000" cy="5050023"/>
          </a:xfrm>
          <a:prstGeom prst="rect">
            <a:avLst/>
          </a:prstGeom>
        </p:spPr>
      </p:pic>
      <p:pic>
        <p:nvPicPr>
          <p:cNvPr id="9" name="Picture 8" descr="2rev_IDC_pre1920_adj.jpg"/>
          <p:cNvPicPr>
            <a:picLocks noChangeAspect="1"/>
          </p:cNvPicPr>
          <p:nvPr/>
        </p:nvPicPr>
        <p:blipFill>
          <a:blip r:embed="rId3" cstate="print"/>
          <a:stretch>
            <a:fillRect/>
          </a:stretch>
        </p:blipFill>
        <p:spPr>
          <a:xfrm>
            <a:off x="0" y="1288760"/>
            <a:ext cx="9144000" cy="5050023"/>
          </a:xfrm>
          <a:prstGeom prst="rect">
            <a:avLst/>
          </a:prstGeom>
        </p:spPr>
      </p:pic>
      <p:pic>
        <p:nvPicPr>
          <p:cNvPr id="10" name="Picture 9" descr="2rev_IDC_08142012_adj.jpg"/>
          <p:cNvPicPr>
            <a:picLocks noChangeAspect="1"/>
          </p:cNvPicPr>
          <p:nvPr/>
        </p:nvPicPr>
        <p:blipFill>
          <a:blip r:embed="rId4" cstate="print"/>
          <a:stretch>
            <a:fillRect/>
          </a:stretch>
        </p:blipFill>
        <p:spPr>
          <a:xfrm>
            <a:off x="0" y="1288760"/>
            <a:ext cx="9144000" cy="5050023"/>
          </a:xfrm>
          <a:prstGeom prst="rect">
            <a:avLst/>
          </a:prstGeom>
        </p:spPr>
      </p:pic>
      <p:sp>
        <p:nvSpPr>
          <p:cNvPr id="7" name="TextBox 6"/>
          <p:cNvSpPr txBox="1"/>
          <p:nvPr/>
        </p:nvSpPr>
        <p:spPr>
          <a:xfrm>
            <a:off x="0" y="4965200"/>
            <a:ext cx="1854097" cy="307777"/>
          </a:xfrm>
          <a:prstGeom prst="rect">
            <a:avLst/>
          </a:prstGeom>
          <a:noFill/>
        </p:spPr>
        <p:txBody>
          <a:bodyPr wrap="none" rtlCol="0">
            <a:spAutoFit/>
          </a:bodyPr>
          <a:lstStyle/>
          <a:p>
            <a:r>
              <a:rPr lang="en-US" sz="1400" dirty="0" smtClean="0"/>
              <a:t>Lake bed/Playa surface</a:t>
            </a:r>
            <a:endParaRPr lang="en-US" sz="1400" dirty="0"/>
          </a:p>
        </p:txBody>
      </p:sp>
      <p:sp>
        <p:nvSpPr>
          <p:cNvPr id="11" name="TextBox 10"/>
          <p:cNvSpPr txBox="1"/>
          <p:nvPr/>
        </p:nvSpPr>
        <p:spPr>
          <a:xfrm>
            <a:off x="0" y="2584090"/>
            <a:ext cx="2885598" cy="307777"/>
          </a:xfrm>
          <a:prstGeom prst="rect">
            <a:avLst/>
          </a:prstGeom>
          <a:noFill/>
        </p:spPr>
        <p:txBody>
          <a:bodyPr wrap="none" rtlCol="0">
            <a:spAutoFit/>
          </a:bodyPr>
          <a:lstStyle/>
          <a:p>
            <a:r>
              <a:rPr lang="en-US" sz="1400" dirty="0" smtClean="0"/>
              <a:t>Active modern Keeler Dunes location</a:t>
            </a:r>
            <a:endParaRPr lang="en-US" sz="1400" dirty="0"/>
          </a:p>
        </p:txBody>
      </p:sp>
      <p:sp>
        <p:nvSpPr>
          <p:cNvPr id="12" name="TextBox 11"/>
          <p:cNvSpPr txBox="1"/>
          <p:nvPr/>
        </p:nvSpPr>
        <p:spPr>
          <a:xfrm>
            <a:off x="0" y="4273910"/>
            <a:ext cx="2710999" cy="523220"/>
          </a:xfrm>
          <a:prstGeom prst="rect">
            <a:avLst/>
          </a:prstGeom>
          <a:noFill/>
        </p:spPr>
        <p:txBody>
          <a:bodyPr wrap="none" rtlCol="0">
            <a:spAutoFit/>
          </a:bodyPr>
          <a:lstStyle/>
          <a:p>
            <a:r>
              <a:rPr lang="en-US" sz="1400" dirty="0" smtClean="0"/>
              <a:t>Historic vegetated shoreline dunes</a:t>
            </a:r>
          </a:p>
          <a:p>
            <a:r>
              <a:rPr lang="en-US" sz="1400" dirty="0" smtClean="0"/>
              <a:t>and saltgrass meadow</a:t>
            </a:r>
            <a:endParaRPr lang="en-US" sz="1400" dirty="0"/>
          </a:p>
        </p:txBody>
      </p:sp>
      <p:sp>
        <p:nvSpPr>
          <p:cNvPr id="13" name="TextBox 12"/>
          <p:cNvSpPr txBox="1"/>
          <p:nvPr/>
        </p:nvSpPr>
        <p:spPr>
          <a:xfrm>
            <a:off x="2221978" y="3329975"/>
            <a:ext cx="813684" cy="276999"/>
          </a:xfrm>
          <a:prstGeom prst="rect">
            <a:avLst/>
          </a:prstGeom>
          <a:noFill/>
        </p:spPr>
        <p:txBody>
          <a:bodyPr wrap="none" rtlCol="0">
            <a:spAutoFit/>
          </a:bodyPr>
          <a:lstStyle/>
          <a:p>
            <a:r>
              <a:rPr lang="en-US" sz="1200" dirty="0" smtClean="0"/>
              <a:t>Keeler fan</a:t>
            </a:r>
            <a:endParaRPr lang="en-US" sz="1200" dirty="0"/>
          </a:p>
        </p:txBody>
      </p:sp>
      <p:cxnSp>
        <p:nvCxnSpPr>
          <p:cNvPr id="15" name="Straight Arrow Connector 14"/>
          <p:cNvCxnSpPr/>
          <p:nvPr/>
        </p:nvCxnSpPr>
        <p:spPr>
          <a:xfrm>
            <a:off x="323675" y="2891330"/>
            <a:ext cx="0" cy="729695"/>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5504" y="3813050"/>
            <a:ext cx="0" cy="46086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581001"/>
            <a:ext cx="1783373" cy="276999"/>
          </a:xfrm>
          <a:prstGeom prst="rect">
            <a:avLst/>
          </a:prstGeom>
          <a:noFill/>
        </p:spPr>
        <p:txBody>
          <a:bodyPr wrap="none" rtlCol="0">
            <a:spAutoFit/>
          </a:bodyPr>
          <a:lstStyle/>
          <a:p>
            <a:r>
              <a:rPr lang="en-US" sz="1200" i="1" dirty="0" smtClean="0"/>
              <a:t>(c. 1920 photo from ECM)</a:t>
            </a:r>
            <a:endParaRPr lang="en-US" sz="1200" i="1" dirty="0"/>
          </a:p>
        </p:txBody>
      </p:sp>
      <p:sp>
        <p:nvSpPr>
          <p:cNvPr id="16" name="TextBox 15"/>
          <p:cNvSpPr txBox="1"/>
          <p:nvPr/>
        </p:nvSpPr>
        <p:spPr>
          <a:xfrm>
            <a:off x="0" y="894270"/>
            <a:ext cx="2313903" cy="369332"/>
          </a:xfrm>
          <a:prstGeom prst="rect">
            <a:avLst/>
          </a:prstGeom>
          <a:noFill/>
        </p:spPr>
        <p:txBody>
          <a:bodyPr wrap="none" rtlCol="0">
            <a:spAutoFit/>
          </a:bodyPr>
          <a:lstStyle/>
          <a:p>
            <a:r>
              <a:rPr lang="en-US" dirty="0" smtClean="0"/>
              <a:t>Historic Photo Analysis</a:t>
            </a:r>
            <a:endParaRPr lang="en-US" dirty="0"/>
          </a:p>
        </p:txBody>
      </p:sp>
      <p:sp>
        <p:nvSpPr>
          <p:cNvPr id="17" name="TextBox 16"/>
          <p:cNvSpPr txBox="1"/>
          <p:nvPr/>
        </p:nvSpPr>
        <p:spPr>
          <a:xfrm>
            <a:off x="6230767" y="6581001"/>
            <a:ext cx="2913233" cy="276999"/>
          </a:xfrm>
          <a:prstGeom prst="rect">
            <a:avLst/>
          </a:prstGeom>
          <a:noFill/>
        </p:spPr>
        <p:txBody>
          <a:bodyPr wrap="none" rtlCol="0">
            <a:spAutoFit/>
          </a:bodyPr>
          <a:lstStyle/>
          <a:p>
            <a:r>
              <a:rPr lang="en-US" sz="1200" i="1" dirty="0" smtClean="0">
                <a:solidFill>
                  <a:prstClr val="black"/>
                </a:solidFill>
              </a:rPr>
              <a:t>(2012 photo by GBUAPCD, August 14,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3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3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0"/>
                                        <p:tgtEl>
                                          <p:spTgt spid="8"/>
                                        </p:tgtEl>
                                      </p:cBhvr>
                                    </p:animEffect>
                                  </p:childTnLst>
                                </p:cTn>
                              </p:par>
                              <p:par>
                                <p:cTn id="25" presetID="10" presetClass="exit" presetSubtype="0" fill="hold" grpId="1" nodeType="withEffect">
                                  <p:stCondLst>
                                    <p:cond delay="0"/>
                                  </p:stCondLst>
                                  <p:childTnLst>
                                    <p:animEffect transition="out" filter="fade">
                                      <p:cBhvr>
                                        <p:cTn id="26" dur="5000"/>
                                        <p:tgtEl>
                                          <p:spTgt spid="14"/>
                                        </p:tgtEl>
                                      </p:cBhvr>
                                    </p:animEffect>
                                    <p:set>
                                      <p:cBhvr>
                                        <p:cTn id="27" dur="1" fill="hold">
                                          <p:stCondLst>
                                            <p:cond delay="4999"/>
                                          </p:stCondLst>
                                        </p:cTn>
                                        <p:tgtEl>
                                          <p:spTgt spid="14"/>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0"/>
                                        <p:tgtEl>
                                          <p:spTgt spid="9"/>
                                        </p:tgtEl>
                                      </p:cBhvr>
                                    </p:animEffect>
                                  </p:childTnLst>
                                </p:cTn>
                              </p:par>
                              <p:par>
                                <p:cTn id="42" presetID="10" presetClass="entr" presetSubtype="0" fill="hold" grpId="2"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3000"/>
                                        <p:tgtEl>
                                          <p:spTgt spid="14"/>
                                        </p:tgtEl>
                                      </p:cBhvr>
                                    </p:animEffect>
                                  </p:childTnLst>
                                </p:cTn>
                              </p:par>
                              <p:par>
                                <p:cTn id="45" presetID="10" presetClass="exit" presetSubtype="0" fill="hold" grpId="1" nodeType="withEffect">
                                  <p:stCondLst>
                                    <p:cond delay="0"/>
                                  </p:stCondLst>
                                  <p:childTnLst>
                                    <p:animEffect transition="out" filter="fade">
                                      <p:cBhvr>
                                        <p:cTn id="46" dur="5000"/>
                                        <p:tgtEl>
                                          <p:spTgt spid="17"/>
                                        </p:tgtEl>
                                      </p:cBhvr>
                                    </p:animEffect>
                                    <p:set>
                                      <p:cBhvr>
                                        <p:cTn id="47" dur="1" fill="hold">
                                          <p:stCondLst>
                                            <p:cond delay="49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0"/>
                                        <p:tgtEl>
                                          <p:spTgt spid="11"/>
                                        </p:tgtEl>
                                      </p:cBhvr>
                                    </p:animEffect>
                                    <p:set>
                                      <p:cBhvr>
                                        <p:cTn id="50" dur="1" fill="hold">
                                          <p:stCondLst>
                                            <p:cond delay="49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0"/>
                                        <p:tgtEl>
                                          <p:spTgt spid="15"/>
                                        </p:tgtEl>
                                      </p:cBhvr>
                                    </p:animEffect>
                                    <p:set>
                                      <p:cBhvr>
                                        <p:cTn id="53" dur="1" fill="hold">
                                          <p:stCondLst>
                                            <p:cond delay="49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0"/>
                                        <p:tgtEl>
                                          <p:spTgt spid="10"/>
                                        </p:tgtEl>
                                      </p:cBhvr>
                                    </p:animEffect>
                                  </p:childTnLst>
                                </p:cTn>
                              </p:par>
                              <p:par>
                                <p:cTn id="59" presetID="10" presetClass="exit" presetSubtype="0" fill="hold" grpId="3" nodeType="withEffect">
                                  <p:stCondLst>
                                    <p:cond delay="0"/>
                                  </p:stCondLst>
                                  <p:childTnLst>
                                    <p:animEffect transition="out" filter="fade">
                                      <p:cBhvr>
                                        <p:cTn id="60" dur="3000"/>
                                        <p:tgtEl>
                                          <p:spTgt spid="14"/>
                                        </p:tgtEl>
                                      </p:cBhvr>
                                    </p:animEffect>
                                    <p:set>
                                      <p:cBhvr>
                                        <p:cTn id="61" dur="1" fill="hold">
                                          <p:stCondLst>
                                            <p:cond delay="2999"/>
                                          </p:stCondLst>
                                        </p:cTn>
                                        <p:tgtEl>
                                          <p:spTgt spid="14"/>
                                        </p:tgtEl>
                                        <p:attrNameLst>
                                          <p:attrName>style.visibility</p:attrName>
                                        </p:attrNameLst>
                                      </p:cBhvr>
                                      <p:to>
                                        <p:strVal val="hidden"/>
                                      </p:to>
                                    </p:set>
                                  </p:childTnLst>
                                </p:cTn>
                              </p:par>
                              <p:par>
                                <p:cTn id="62" presetID="10" presetClass="entr" presetSubtype="0" fill="hold" grpId="2"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20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2000"/>
                                        <p:tgtEl>
                                          <p:spTgt spid="15"/>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1" grpId="1"/>
      <p:bldP spid="11" grpId="2"/>
      <p:bldP spid="12" grpId="0"/>
      <p:bldP spid="13" grpId="0"/>
      <p:bldP spid="14" grpId="0"/>
      <p:bldP spid="14" grpId="1"/>
      <p:bldP spid="14" grpId="2"/>
      <p:bldP spid="14" grpId="3"/>
      <p:bldP spid="17" grpId="0"/>
      <p:bldP spid="17" grpId="1"/>
      <p:bldP spid="1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ST_WEST_1924_and 2010_Owens_Maps.jpg"/>
          <p:cNvPicPr>
            <a:picLocks noGrp="1" noChangeAspect="1"/>
          </p:cNvPicPr>
          <p:nvPr>
            <p:ph idx="1"/>
          </p:nvPr>
        </p:nvPicPr>
        <p:blipFill>
          <a:blip r:embed="rId3" cstate="print"/>
          <a:srcRect l="12522" t="4768" r="341" b="50259"/>
          <a:stretch>
            <a:fillRect/>
          </a:stretch>
        </p:blipFill>
        <p:spPr>
          <a:xfrm>
            <a:off x="0" y="727363"/>
            <a:ext cx="9144000" cy="6130637"/>
          </a:xfrm>
        </p:spPr>
      </p:pic>
      <p:sp>
        <p:nvSpPr>
          <p:cNvPr id="6" name="Title 1"/>
          <p:cNvSpPr txBox="1">
            <a:spLocks/>
          </p:cNvSpPr>
          <p:nvPr/>
        </p:nvSpPr>
        <p:spPr>
          <a:xfrm>
            <a:off x="0" y="-1"/>
            <a:ext cx="9144000" cy="683581"/>
          </a:xfrm>
          <a:prstGeom prst="rect">
            <a:avLst/>
          </a:prstGeom>
          <a:solidFill>
            <a:schemeClr val="bg2">
              <a:lumMod val="90000"/>
            </a:schemeClr>
          </a:solidFill>
          <a:ln>
            <a:solidFill>
              <a:schemeClr val="tx1"/>
            </a:solidFill>
          </a:ln>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Exposed Lake Bed from Historic Desiccation</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7"/>
          <p:cNvSpPr/>
          <p:nvPr/>
        </p:nvSpPr>
        <p:spPr>
          <a:xfrm rot="3248567">
            <a:off x="3794629" y="5874159"/>
            <a:ext cx="1140056" cy="369332"/>
          </a:xfrm>
          <a:prstGeom prst="rect">
            <a:avLst/>
          </a:prstGeom>
        </p:spPr>
        <p:txBody>
          <a:bodyPr wrap="none">
            <a:spAutoFit/>
          </a:bodyPr>
          <a:lstStyle/>
          <a:p>
            <a:r>
              <a:rPr lang="en-US" b="1" dirty="0" smtClean="0">
                <a:solidFill>
                  <a:srgbClr val="C00000"/>
                </a:solidFill>
              </a:rPr>
              <a:t>= 6.82 mi</a:t>
            </a:r>
            <a:r>
              <a:rPr lang="en-US" b="1" baseline="30000" dirty="0" smtClean="0">
                <a:solidFill>
                  <a:srgbClr val="C00000"/>
                </a:solidFill>
              </a:rPr>
              <a:t>2</a:t>
            </a:r>
            <a:endParaRPr lang="en-US" baseline="30000" dirty="0">
              <a:solidFill>
                <a:srgbClr val="C00000"/>
              </a:solidFill>
            </a:endParaRPr>
          </a:p>
        </p:txBody>
      </p:sp>
      <p:sp>
        <p:nvSpPr>
          <p:cNvPr id="9" name="Rectangle 8"/>
          <p:cNvSpPr/>
          <p:nvPr/>
        </p:nvSpPr>
        <p:spPr>
          <a:xfrm rot="3411489">
            <a:off x="3975524" y="5147245"/>
            <a:ext cx="1192955" cy="369332"/>
          </a:xfrm>
          <a:prstGeom prst="rect">
            <a:avLst/>
          </a:prstGeom>
        </p:spPr>
        <p:txBody>
          <a:bodyPr wrap="none">
            <a:spAutoFit/>
          </a:bodyPr>
          <a:lstStyle/>
          <a:p>
            <a:r>
              <a:rPr lang="en-US" b="1" dirty="0" smtClean="0">
                <a:solidFill>
                  <a:srgbClr val="C00000"/>
                </a:solidFill>
              </a:rPr>
              <a:t>= 2.82 mi</a:t>
            </a:r>
            <a:r>
              <a:rPr lang="en-US" b="1" baseline="30000" dirty="0" smtClean="0">
                <a:solidFill>
                  <a:srgbClr val="C00000"/>
                </a:solidFill>
              </a:rPr>
              <a:t>2</a:t>
            </a:r>
            <a:r>
              <a:rPr lang="en-US" b="1" dirty="0" smtClean="0">
                <a:solidFill>
                  <a:srgbClr val="C00000"/>
                </a:solidFill>
              </a:rPr>
              <a:t> </a:t>
            </a:r>
            <a:endParaRPr lang="en-US" dirty="0">
              <a:solidFill>
                <a:srgbClr val="C00000"/>
              </a:solidFill>
            </a:endParaRPr>
          </a:p>
        </p:txBody>
      </p:sp>
      <p:sp>
        <p:nvSpPr>
          <p:cNvPr id="10" name="Rectangle 9"/>
          <p:cNvSpPr/>
          <p:nvPr/>
        </p:nvSpPr>
        <p:spPr>
          <a:xfrm rot="2965828">
            <a:off x="4748518" y="5442991"/>
            <a:ext cx="1140056" cy="369332"/>
          </a:xfrm>
          <a:prstGeom prst="rect">
            <a:avLst/>
          </a:prstGeom>
        </p:spPr>
        <p:txBody>
          <a:bodyPr wrap="none">
            <a:spAutoFit/>
          </a:bodyPr>
          <a:lstStyle/>
          <a:p>
            <a:r>
              <a:rPr lang="en-US" b="1" dirty="0" smtClean="0">
                <a:solidFill>
                  <a:srgbClr val="C00000"/>
                </a:solidFill>
              </a:rPr>
              <a:t>= 2.71 mi</a:t>
            </a:r>
            <a:r>
              <a:rPr lang="en-US" b="1" baseline="30000" dirty="0" smtClean="0">
                <a:solidFill>
                  <a:srgbClr val="C00000"/>
                </a:solidFill>
              </a:rPr>
              <a:t>2</a:t>
            </a:r>
            <a:endParaRPr lang="en-US" dirty="0">
              <a:solidFill>
                <a:srgbClr val="C00000"/>
              </a:solidFill>
            </a:endParaRPr>
          </a:p>
        </p:txBody>
      </p:sp>
      <p:pic>
        <p:nvPicPr>
          <p:cNvPr id="12" name="Picture 3"/>
          <p:cNvPicPr>
            <a:picLocks noChangeAspect="1" noChangeArrowheads="1"/>
          </p:cNvPicPr>
          <p:nvPr/>
        </p:nvPicPr>
        <p:blipFill>
          <a:blip r:embed="rId4" cstate="print"/>
          <a:srcRect l="4219" t="13361" r="4399" b="32095"/>
          <a:stretch>
            <a:fillRect/>
          </a:stretch>
        </p:blipFill>
        <p:spPr bwMode="auto">
          <a:xfrm>
            <a:off x="424260" y="6309375"/>
            <a:ext cx="2534730" cy="268835"/>
          </a:xfrm>
          <a:prstGeom prst="rect">
            <a:avLst/>
          </a:prstGeom>
          <a:noFill/>
          <a:ln w="9525">
            <a:noFill/>
            <a:miter lim="800000"/>
            <a:headEnd/>
            <a:tailEnd/>
          </a:ln>
        </p:spPr>
      </p:pic>
      <p:sp>
        <p:nvSpPr>
          <p:cNvPr id="13" name="TextBox 12"/>
          <p:cNvSpPr txBox="1"/>
          <p:nvPr/>
        </p:nvSpPr>
        <p:spPr>
          <a:xfrm>
            <a:off x="6699420" y="6581001"/>
            <a:ext cx="2444580" cy="276999"/>
          </a:xfrm>
          <a:prstGeom prst="rect">
            <a:avLst/>
          </a:prstGeom>
          <a:noFill/>
        </p:spPr>
        <p:txBody>
          <a:bodyPr wrap="none" rtlCol="0">
            <a:spAutoFit/>
          </a:bodyPr>
          <a:lstStyle/>
          <a:p>
            <a:r>
              <a:rPr lang="en-US" sz="1200" i="1" dirty="0" smtClean="0"/>
              <a:t>(Map by Bacon and Lancaster, 2012)</a:t>
            </a:r>
            <a:endParaRPr lang="en-US" sz="1200" i="1" dirty="0"/>
          </a:p>
        </p:txBody>
      </p:sp>
      <p:sp>
        <p:nvSpPr>
          <p:cNvPr id="27" name="Arc 26"/>
          <p:cNvSpPr/>
          <p:nvPr/>
        </p:nvSpPr>
        <p:spPr>
          <a:xfrm flipH="1">
            <a:off x="2920584" y="3236975"/>
            <a:ext cx="1843440" cy="3494855"/>
          </a:xfrm>
          <a:prstGeom prst="arc">
            <a:avLst>
              <a:gd name="adj1" fmla="val 16405090"/>
              <a:gd name="adj2" fmla="val 0"/>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2999774" y="1777585"/>
            <a:ext cx="3189206" cy="369332"/>
          </a:xfrm>
          <a:prstGeom prst="rect">
            <a:avLst/>
          </a:prstGeom>
          <a:solidFill>
            <a:schemeClr val="bg2">
              <a:lumMod val="90000"/>
            </a:schemeClr>
          </a:solidFill>
          <a:ln>
            <a:solidFill>
              <a:schemeClr val="tx2">
                <a:lumMod val="75000"/>
              </a:schemeClr>
            </a:solidFill>
          </a:ln>
        </p:spPr>
        <p:txBody>
          <a:bodyPr wrap="none" rtlCol="0">
            <a:spAutoFit/>
          </a:bodyPr>
          <a:lstStyle/>
          <a:p>
            <a:r>
              <a:rPr lang="en-US" b="1" dirty="0" smtClean="0">
                <a:solidFill>
                  <a:srgbClr val="C00000"/>
                </a:solidFill>
              </a:rPr>
              <a:t>Total exposed area =  12.35 mi</a:t>
            </a:r>
            <a:r>
              <a:rPr lang="en-US" b="1" baseline="30000" dirty="0" smtClean="0">
                <a:solidFill>
                  <a:srgbClr val="C00000"/>
                </a:solidFill>
              </a:rPr>
              <a:t>2</a:t>
            </a:r>
            <a:endParaRPr lang="en-US" b="1" baseline="30000"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57520" cy="1009485"/>
          </a:xfrm>
        </p:spPr>
        <p:txBody>
          <a:bodyPr/>
          <a:lstStyle/>
          <a:p>
            <a:pPr algn="l"/>
            <a:r>
              <a:rPr lang="en-US" dirty="0" smtClean="0"/>
              <a:t>3. 1940’s-1960</a:t>
            </a:r>
            <a:endParaRPr lang="en-US" dirty="0"/>
          </a:p>
        </p:txBody>
      </p:sp>
      <p:sp>
        <p:nvSpPr>
          <p:cNvPr id="3" name="Content Placeholder 2"/>
          <p:cNvSpPr>
            <a:spLocks noGrp="1"/>
          </p:cNvSpPr>
          <p:nvPr>
            <p:ph idx="1"/>
          </p:nvPr>
        </p:nvSpPr>
        <p:spPr>
          <a:xfrm>
            <a:off x="457200" y="2507280"/>
            <a:ext cx="8229600" cy="3264425"/>
          </a:xfrm>
          <a:solidFill>
            <a:schemeClr val="bg1">
              <a:alpha val="50000"/>
            </a:schemeClr>
          </a:solidFill>
        </p:spPr>
        <p:txBody>
          <a:bodyPr>
            <a:normAutofit/>
          </a:bodyPr>
          <a:lstStyle/>
          <a:p>
            <a:pPr>
              <a:buNone/>
            </a:pPr>
            <a:r>
              <a:rPr lang="en-US" sz="2800" dirty="0" smtClean="0">
                <a:effectLst>
                  <a:outerShdw blurRad="38100" dist="38100" dir="2700000" algn="tl">
                    <a:srgbClr val="000000">
                      <a:alpha val="43137"/>
                    </a:srgbClr>
                  </a:outerShdw>
                </a:effectLst>
              </a:rPr>
              <a:t>Initial Development of the Modern Keeler Dunes</a:t>
            </a:r>
          </a:p>
          <a:p>
            <a:r>
              <a:rPr lang="en-US" sz="2800" dirty="0" smtClean="0">
                <a:effectLst>
                  <a:outerShdw blurRad="38100" dist="38100" dir="2700000" algn="tl">
                    <a:srgbClr val="000000">
                      <a:alpha val="43137"/>
                    </a:srgbClr>
                  </a:outerShdw>
                </a:effectLst>
              </a:rPr>
              <a:t>Sand encroachment onto Keeler Fan</a:t>
            </a:r>
          </a:p>
          <a:p>
            <a:r>
              <a:rPr lang="en-US" sz="2800" dirty="0" smtClean="0">
                <a:effectLst>
                  <a:outerShdw blurRad="38100" dist="38100" dir="2700000" algn="tl">
                    <a:srgbClr val="000000">
                      <a:alpha val="43137"/>
                    </a:srgbClr>
                  </a:outerShdw>
                </a:effectLst>
              </a:rPr>
              <a:t>Development of dune field in northwestern portion of Keeler Fan</a:t>
            </a:r>
          </a:p>
          <a:p>
            <a:r>
              <a:rPr lang="en-US" sz="2800" dirty="0" smtClean="0">
                <a:effectLst>
                  <a:outerShdw blurRad="38100" dist="38100" dir="2700000" algn="tl">
                    <a:srgbClr val="000000">
                      <a:alpha val="43137"/>
                    </a:srgbClr>
                  </a:outerShdw>
                </a:effectLst>
              </a:rPr>
              <a:t>Realignment of State Highway route</a:t>
            </a:r>
          </a:p>
          <a:p>
            <a:r>
              <a:rPr lang="en-US" sz="2800" dirty="0" smtClean="0">
                <a:effectLst>
                  <a:outerShdw blurRad="38100" dist="38100" dir="2700000" algn="tl">
                    <a:srgbClr val="000000">
                      <a:alpha val="43137"/>
                    </a:srgbClr>
                  </a:outerShdw>
                </a:effectLst>
              </a:rPr>
              <a:t>Twilight of Southern Pacific Railroad</a:t>
            </a:r>
          </a:p>
          <a:p>
            <a:endParaRPr lang="en-US" sz="2800" dirty="0">
              <a:effectLst>
                <a:outerShdw blurRad="38100" dist="38100" dir="2700000" algn="tl">
                  <a:srgbClr val="000000">
                    <a:alpha val="43137"/>
                  </a:srgbClr>
                </a:outerShdw>
              </a:effectLst>
            </a:endParaRPr>
          </a:p>
        </p:txBody>
      </p:sp>
      <p:sp>
        <p:nvSpPr>
          <p:cNvPr id="4" name="TextBox 3"/>
          <p:cNvSpPr txBox="1"/>
          <p:nvPr/>
        </p:nvSpPr>
        <p:spPr>
          <a:xfrm>
            <a:off x="3995924" y="6581001"/>
            <a:ext cx="5148076" cy="276999"/>
          </a:xfrm>
          <a:prstGeom prst="rect">
            <a:avLst/>
          </a:prstGeom>
          <a:noFill/>
        </p:spPr>
        <p:txBody>
          <a:bodyPr wrap="none" rtlCol="0">
            <a:spAutoFit/>
          </a:bodyPr>
          <a:lstStyle/>
          <a:p>
            <a:r>
              <a:rPr lang="en-US" sz="1200" i="1" dirty="0" smtClean="0">
                <a:solidFill>
                  <a:schemeClr val="bg1"/>
                </a:solidFill>
              </a:rPr>
              <a:t>(photo of train at north end of Keeler in 1940 by Frank J. Peterson (Ferrell, 1982))</a:t>
            </a:r>
            <a:endParaRPr lang="en-US" sz="1200" i="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8981" cy="1143000"/>
          </a:xfrm>
        </p:spPr>
        <p:txBody>
          <a:bodyPr/>
          <a:lstStyle/>
          <a:p>
            <a:endParaRPr lang="en-US"/>
          </a:p>
        </p:txBody>
      </p:sp>
      <p:pic>
        <p:nvPicPr>
          <p:cNvPr id="5" name="Picture 4" descr="1-164.tif"/>
          <p:cNvPicPr>
            <a:picLocks noChangeAspect="1"/>
          </p:cNvPicPr>
          <p:nvPr/>
        </p:nvPicPr>
        <p:blipFill>
          <a:blip r:embed="rId4" cstate="print"/>
          <a:stretch>
            <a:fillRect/>
          </a:stretch>
        </p:blipFill>
        <p:spPr>
          <a:xfrm>
            <a:off x="0" y="0"/>
            <a:ext cx="9144000" cy="6858000"/>
          </a:xfrm>
          <a:prstGeom prst="rect">
            <a:avLst/>
          </a:prstGeom>
        </p:spPr>
      </p:pic>
      <p:sp>
        <p:nvSpPr>
          <p:cNvPr id="6" name="TextBox 5"/>
          <p:cNvSpPr txBox="1"/>
          <p:nvPr/>
        </p:nvSpPr>
        <p:spPr>
          <a:xfrm>
            <a:off x="0" y="0"/>
            <a:ext cx="4572000"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1944 and 1947 Dune Field Outline</a:t>
            </a:r>
            <a:endParaRPr lang="en-US" sz="24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0" y="1951672"/>
            <a:ext cx="2667828" cy="1477328"/>
          </a:xfrm>
          <a:prstGeom prst="rect">
            <a:avLst/>
          </a:prstGeom>
          <a:noFill/>
        </p:spPr>
        <p:txBody>
          <a:bodyPr wrap="square" rtlCol="0">
            <a:spAutoFit/>
          </a:bodyPr>
          <a:lstStyle/>
          <a:p>
            <a:r>
              <a:rPr lang="en-US" u="sng" dirty="0" smtClean="0"/>
              <a:t>Dune Field Area:</a:t>
            </a:r>
          </a:p>
          <a:p>
            <a:pPr>
              <a:tabLst>
                <a:tab pos="228600" algn="l"/>
              </a:tabLst>
            </a:pPr>
            <a:r>
              <a:rPr lang="en-US" dirty="0" smtClean="0"/>
              <a:t>	1944-1947 = ~ 70 acres</a:t>
            </a:r>
          </a:p>
          <a:p>
            <a:pPr>
              <a:tabLst>
                <a:tab pos="228600" algn="l"/>
              </a:tabLst>
            </a:pPr>
            <a:endParaRPr lang="en-US" dirty="0" smtClean="0"/>
          </a:p>
          <a:p>
            <a:pPr>
              <a:tabLst>
                <a:tab pos="228600" algn="l"/>
              </a:tabLst>
            </a:pPr>
            <a:r>
              <a:rPr lang="en-US" u="sng" dirty="0" smtClean="0"/>
              <a:t>Sand Sheet Area:</a:t>
            </a:r>
          </a:p>
          <a:p>
            <a:pPr>
              <a:tabLst>
                <a:tab pos="228600" algn="l"/>
              </a:tabLst>
            </a:pPr>
            <a:r>
              <a:rPr lang="en-US" dirty="0" smtClean="0"/>
              <a:t>	~ 450 acres</a:t>
            </a:r>
            <a:endParaRPr lang="en-US" dirty="0"/>
          </a:p>
        </p:txBody>
      </p:sp>
      <p:sp>
        <p:nvSpPr>
          <p:cNvPr id="12" name="TextBox 11"/>
          <p:cNvSpPr txBox="1"/>
          <p:nvPr/>
        </p:nvSpPr>
        <p:spPr>
          <a:xfrm>
            <a:off x="4725620" y="2545685"/>
            <a:ext cx="831074" cy="461665"/>
          </a:xfrm>
          <a:prstGeom prst="rect">
            <a:avLst/>
          </a:prstGeom>
          <a:noFill/>
        </p:spPr>
        <p:txBody>
          <a:bodyPr wrap="square" rtlCol="0">
            <a:spAutoFit/>
          </a:bodyPr>
          <a:lstStyle/>
          <a:p>
            <a:r>
              <a:rPr lang="en-US" sz="2400" b="1" dirty="0" smtClean="0">
                <a:solidFill>
                  <a:schemeClr val="accent6"/>
                </a:solidFill>
                <a:effectLst>
                  <a:outerShdw blurRad="38100" dist="38100" dir="2700000" algn="tl">
                    <a:srgbClr val="000000">
                      <a:alpha val="43137"/>
                    </a:srgbClr>
                  </a:outerShdw>
                </a:effectLst>
              </a:rPr>
              <a:t>1947</a:t>
            </a:r>
            <a:endParaRPr lang="en-US" sz="2400" b="1" dirty="0">
              <a:solidFill>
                <a:schemeClr val="accent6"/>
              </a:solidFill>
              <a:effectLst>
                <a:outerShdw blurRad="38100" dist="38100" dir="2700000" algn="tl">
                  <a:srgbClr val="000000">
                    <a:alpha val="43137"/>
                  </a:srgbClr>
                </a:outerShdw>
              </a:effectLst>
            </a:endParaRPr>
          </a:p>
        </p:txBody>
      </p:sp>
      <p:sp>
        <p:nvSpPr>
          <p:cNvPr id="13" name="TextBox 12"/>
          <p:cNvSpPr txBox="1"/>
          <p:nvPr/>
        </p:nvSpPr>
        <p:spPr>
          <a:xfrm>
            <a:off x="3381445" y="4120290"/>
            <a:ext cx="831074" cy="461665"/>
          </a:xfrm>
          <a:prstGeom prst="rect">
            <a:avLst/>
          </a:prstGeom>
          <a:noFill/>
        </p:spPr>
        <p:txBody>
          <a:bodyPr wrap="square" rtlCol="0">
            <a:spAutoFit/>
          </a:bodyPr>
          <a:lstStyle/>
          <a:p>
            <a:r>
              <a:rPr lang="en-US" sz="2400" b="1" dirty="0" smtClean="0">
                <a:solidFill>
                  <a:srgbClr val="9B4A07"/>
                </a:solidFill>
                <a:effectLst>
                  <a:outerShdw blurRad="38100" dist="38100" dir="2700000" algn="tl">
                    <a:srgbClr val="000000">
                      <a:alpha val="43137"/>
                    </a:srgbClr>
                  </a:outerShdw>
                </a:effectLst>
              </a:rPr>
              <a:t>1944</a:t>
            </a:r>
            <a:endParaRPr lang="en-US" sz="2400" b="1" dirty="0">
              <a:solidFill>
                <a:srgbClr val="9B4A07"/>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5" cstate="print"/>
          <a:srcRect/>
          <a:stretch>
            <a:fillRect/>
          </a:stretch>
        </p:blipFill>
        <p:spPr bwMode="auto">
          <a:xfrm>
            <a:off x="4300785" y="3621024"/>
            <a:ext cx="4454981" cy="3581903"/>
          </a:xfrm>
          <a:prstGeom prst="rect">
            <a:avLst/>
          </a:prstGeom>
          <a:noFill/>
          <a:ln w="9525">
            <a:noFill/>
            <a:miter lim="800000"/>
            <a:headEnd/>
            <a:tailEnd/>
          </a:ln>
          <a:effectLst/>
        </p:spPr>
      </p:pic>
      <p:cxnSp>
        <p:nvCxnSpPr>
          <p:cNvPr id="10" name="Straight Arrow Connector 9"/>
          <p:cNvCxnSpPr/>
          <p:nvPr/>
        </p:nvCxnSpPr>
        <p:spPr>
          <a:xfrm>
            <a:off x="4572000" y="4158695"/>
            <a:ext cx="921720" cy="614480"/>
          </a:xfrm>
          <a:prstGeom prst="straightConnector1">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2052" name="Picture 4"/>
          <p:cNvPicPr>
            <a:picLocks noChangeAspect="1" noChangeArrowheads="1"/>
          </p:cNvPicPr>
          <p:nvPr/>
        </p:nvPicPr>
        <p:blipFill>
          <a:blip r:embed="rId6" cstate="print"/>
          <a:srcRect/>
          <a:stretch>
            <a:fillRect/>
          </a:stretch>
        </p:blipFill>
        <p:spPr bwMode="auto">
          <a:xfrm>
            <a:off x="7183541" y="395005"/>
            <a:ext cx="1829958" cy="2123533"/>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050"/>
                                        </p:tgtEl>
                                      </p:cBhvr>
                                    </p:animEffect>
                                    <p:set>
                                      <p:cBhvr>
                                        <p:cTn id="12" dur="1" fill="hold">
                                          <p:stCondLst>
                                            <p:cond delay="19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ghway realignment and RR MP map.jpg"/>
          <p:cNvPicPr>
            <a:picLocks noGrp="1" noChangeAspect="1"/>
          </p:cNvPicPr>
          <p:nvPr>
            <p:ph idx="1"/>
          </p:nvPr>
        </p:nvPicPr>
        <p:blipFill>
          <a:blip r:embed="rId3" cstate="print"/>
          <a:stretch>
            <a:fillRect/>
          </a:stretch>
        </p:blipFill>
        <p:spPr>
          <a:xfrm>
            <a:off x="0" y="-14183"/>
            <a:ext cx="9144000" cy="6886365"/>
          </a:xfrm>
        </p:spPr>
      </p:pic>
      <p:sp>
        <p:nvSpPr>
          <p:cNvPr id="2" name="Title 1"/>
          <p:cNvSpPr>
            <a:spLocks noGrp="1"/>
          </p:cNvSpPr>
          <p:nvPr>
            <p:ph type="title"/>
          </p:nvPr>
        </p:nvSpPr>
        <p:spPr>
          <a:xfrm>
            <a:off x="2382915" y="0"/>
            <a:ext cx="4723814" cy="625435"/>
          </a:xfrm>
        </p:spPr>
        <p:txBody>
          <a:bodyPr>
            <a:noAutofit/>
          </a:bodyPr>
          <a:lstStyle/>
          <a:p>
            <a:pPr algn="l"/>
            <a:r>
              <a:rPr lang="en-US" sz="2800" b="1" dirty="0" smtClean="0">
                <a:solidFill>
                  <a:schemeClr val="bg1"/>
                </a:solidFill>
                <a:effectLst>
                  <a:outerShdw blurRad="38100" dist="38100" dir="2700000" algn="tl">
                    <a:srgbClr val="000000">
                      <a:alpha val="43137"/>
                    </a:srgbClr>
                  </a:outerShdw>
                </a:effectLst>
              </a:rPr>
              <a:t>1950 Highway Realignment</a:t>
            </a:r>
            <a:endParaRPr lang="en-US" sz="28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rot="3258977">
            <a:off x="1507837" y="1771305"/>
            <a:ext cx="1970732" cy="369332"/>
          </a:xfrm>
          <a:prstGeom prst="rect">
            <a:avLst/>
          </a:prstGeom>
          <a:noFill/>
        </p:spPr>
        <p:txBody>
          <a:bodyPr wrap="none" rtlCol="0">
            <a:spAutoFit/>
          </a:bodyPr>
          <a:lstStyle/>
          <a:p>
            <a:r>
              <a:rPr lang="en-US" dirty="0" smtClean="0">
                <a:solidFill>
                  <a:srgbClr val="C00000"/>
                </a:solidFill>
              </a:rPr>
              <a:t>Old Highway Route</a:t>
            </a:r>
            <a:endParaRPr lang="en-US" dirty="0">
              <a:solidFill>
                <a:srgbClr val="C00000"/>
              </a:solidFill>
            </a:endParaRPr>
          </a:p>
        </p:txBody>
      </p:sp>
      <p:sp>
        <p:nvSpPr>
          <p:cNvPr id="6" name="TextBox 5"/>
          <p:cNvSpPr txBox="1"/>
          <p:nvPr/>
        </p:nvSpPr>
        <p:spPr>
          <a:xfrm rot="3145975">
            <a:off x="3968334" y="2949205"/>
            <a:ext cx="2072170" cy="369332"/>
          </a:xfrm>
          <a:prstGeom prst="rect">
            <a:avLst/>
          </a:prstGeom>
          <a:noFill/>
        </p:spPr>
        <p:txBody>
          <a:bodyPr wrap="none" rtlCol="0">
            <a:spAutoFit/>
          </a:bodyPr>
          <a:lstStyle/>
          <a:p>
            <a:r>
              <a:rPr lang="en-US" dirty="0" smtClean="0"/>
              <a:t>New Highway Route</a:t>
            </a:r>
            <a:endParaRPr lang="en-US" dirty="0"/>
          </a:p>
        </p:txBody>
      </p:sp>
      <p:sp>
        <p:nvSpPr>
          <p:cNvPr id="7" name="TextBox 6"/>
          <p:cNvSpPr txBox="1"/>
          <p:nvPr/>
        </p:nvSpPr>
        <p:spPr>
          <a:xfrm>
            <a:off x="7375565" y="1864225"/>
            <a:ext cx="1614815" cy="2616101"/>
          </a:xfrm>
          <a:prstGeom prst="rect">
            <a:avLst/>
          </a:prstGeom>
          <a:noFill/>
        </p:spPr>
        <p:txBody>
          <a:bodyPr wrap="square" rtlCol="0">
            <a:spAutoFit/>
          </a:bodyPr>
          <a:lstStyle/>
          <a:p>
            <a:pPr marL="119063" indent="-119063">
              <a:buFont typeface="Arial" pitchFamily="34" charset="0"/>
              <a:buChar char="•"/>
            </a:pPr>
            <a:r>
              <a:rPr lang="en-US" sz="1400" b="1" dirty="0" smtClean="0">
                <a:solidFill>
                  <a:schemeClr val="bg1"/>
                </a:solidFill>
              </a:rPr>
              <a:t>Train records indicate that in 1954 blowing sand was a problem from MP 573 to MP 575</a:t>
            </a:r>
          </a:p>
          <a:p>
            <a:pPr marL="119063" indent="-119063">
              <a:buFont typeface="Arial" pitchFamily="34" charset="0"/>
              <a:buChar char="•"/>
            </a:pPr>
            <a:endParaRPr lang="en-US" sz="500" b="1" dirty="0" smtClean="0">
              <a:solidFill>
                <a:schemeClr val="bg1"/>
              </a:solidFill>
            </a:endParaRPr>
          </a:p>
          <a:p>
            <a:pPr marL="119063" indent="-119063">
              <a:buFont typeface="Arial" pitchFamily="34" charset="0"/>
              <a:buChar char="•"/>
            </a:pPr>
            <a:r>
              <a:rPr lang="en-US" sz="1400" b="1" dirty="0" smtClean="0">
                <a:solidFill>
                  <a:schemeClr val="bg1"/>
                </a:solidFill>
              </a:rPr>
              <a:t>1948 - </a:t>
            </a:r>
            <a:r>
              <a:rPr lang="en-US" sz="1400" b="1" dirty="0" err="1" smtClean="0">
                <a:solidFill>
                  <a:schemeClr val="bg1"/>
                </a:solidFill>
              </a:rPr>
              <a:t>Ansel</a:t>
            </a:r>
            <a:r>
              <a:rPr lang="en-US" sz="1400" b="1" dirty="0" smtClean="0">
                <a:solidFill>
                  <a:schemeClr val="bg1"/>
                </a:solidFill>
              </a:rPr>
              <a:t> Adams photos of sand fence</a:t>
            </a:r>
          </a:p>
          <a:p>
            <a:pPr marL="119063" indent="-119063">
              <a:buFont typeface="Arial" pitchFamily="34" charset="0"/>
              <a:buChar char="•"/>
            </a:pPr>
            <a:endParaRPr lang="en-US" sz="500" b="1" dirty="0" smtClean="0">
              <a:solidFill>
                <a:schemeClr val="bg1"/>
              </a:solidFill>
            </a:endParaRPr>
          </a:p>
          <a:p>
            <a:pPr marL="119063" indent="-119063">
              <a:buFont typeface="Arial" pitchFamily="34" charset="0"/>
              <a:buChar char="•"/>
            </a:pPr>
            <a:r>
              <a:rPr lang="en-US" sz="1400" b="1" dirty="0" smtClean="0">
                <a:solidFill>
                  <a:schemeClr val="bg1"/>
                </a:solidFill>
              </a:rPr>
              <a:t>1953 photo of train</a:t>
            </a:r>
            <a:endParaRPr lang="en-US" sz="1400" b="1" dirty="0">
              <a:solidFill>
                <a:schemeClr val="bg1"/>
              </a:solidFill>
            </a:endParaRPr>
          </a:p>
        </p:txBody>
      </p:sp>
      <p:cxnSp>
        <p:nvCxnSpPr>
          <p:cNvPr id="11" name="Straight Connector 10"/>
          <p:cNvCxnSpPr/>
          <p:nvPr/>
        </p:nvCxnSpPr>
        <p:spPr>
          <a:xfrm flipH="1" flipV="1">
            <a:off x="2267700" y="2276851"/>
            <a:ext cx="1651415" cy="1997059"/>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3" name="Straight Connector 12"/>
          <p:cNvCxnSpPr/>
          <p:nvPr/>
        </p:nvCxnSpPr>
        <p:spPr>
          <a:xfrm flipH="1">
            <a:off x="2229296" y="4312315"/>
            <a:ext cx="1728224" cy="998530"/>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pic>
        <p:nvPicPr>
          <p:cNvPr id="9" name="Content Placeholder 3" descr="AnselAdamsc1948_sandfencekeelerca_DP119267.jpg"/>
          <p:cNvPicPr>
            <a:picLocks noChangeAspect="1"/>
          </p:cNvPicPr>
          <p:nvPr/>
        </p:nvPicPr>
        <p:blipFill>
          <a:blip r:embed="rId4" cstate="print"/>
          <a:srcRect b="3872"/>
          <a:stretch>
            <a:fillRect/>
          </a:stretch>
        </p:blipFill>
        <p:spPr>
          <a:xfrm>
            <a:off x="0" y="2238445"/>
            <a:ext cx="2304299" cy="3098620"/>
          </a:xfrm>
          <a:prstGeom prst="rect">
            <a:avLst/>
          </a:prstGeom>
        </p:spPr>
      </p:pic>
      <p:sp>
        <p:nvSpPr>
          <p:cNvPr id="16" name="Freeform 15"/>
          <p:cNvSpPr/>
          <p:nvPr/>
        </p:nvSpPr>
        <p:spPr>
          <a:xfrm>
            <a:off x="1384385" y="1"/>
            <a:ext cx="6673765" cy="6858000"/>
          </a:xfrm>
          <a:custGeom>
            <a:avLst/>
            <a:gdLst>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3133725 w 6638925"/>
              <a:gd name="connsiteY8" fmla="*/ 2876550 h 6867525"/>
              <a:gd name="connsiteX9" fmla="*/ 3495675 w 6638925"/>
              <a:gd name="connsiteY9" fmla="*/ 3419475 h 6867525"/>
              <a:gd name="connsiteX10" fmla="*/ 4200525 w 6638925"/>
              <a:gd name="connsiteY10" fmla="*/ 4267200 h 6867525"/>
              <a:gd name="connsiteX11" fmla="*/ 5895975 w 6638925"/>
              <a:gd name="connsiteY11" fmla="*/ 6229350 h 6867525"/>
              <a:gd name="connsiteX12" fmla="*/ 5953125 w 6638925"/>
              <a:gd name="connsiteY12" fmla="*/ 6305550 h 6867525"/>
              <a:gd name="connsiteX13" fmla="*/ 6638925 w 6638925"/>
              <a:gd name="connsiteY13"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3133725 w 6638925"/>
              <a:gd name="connsiteY8" fmla="*/ 2876550 h 6867525"/>
              <a:gd name="connsiteX9" fmla="*/ 3613635 w 6638925"/>
              <a:gd name="connsiteY9" fmla="*/ 3592145 h 6867525"/>
              <a:gd name="connsiteX10" fmla="*/ 4200525 w 6638925"/>
              <a:gd name="connsiteY10" fmla="*/ 4267200 h 6867525"/>
              <a:gd name="connsiteX11" fmla="*/ 5895975 w 6638925"/>
              <a:gd name="connsiteY11" fmla="*/ 6229350 h 6867525"/>
              <a:gd name="connsiteX12" fmla="*/ 5953125 w 6638925"/>
              <a:gd name="connsiteY12" fmla="*/ 6305550 h 6867525"/>
              <a:gd name="connsiteX13" fmla="*/ 6638925 w 6638925"/>
              <a:gd name="connsiteY13"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43892 w 6638925"/>
              <a:gd name="connsiteY8" fmla="*/ 2132523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53510 w 6638925"/>
              <a:gd name="connsiteY8" fmla="*/ 2132755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53510 w 6638925"/>
              <a:gd name="connsiteY8" fmla="*/ 2132755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32755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32755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71160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71160 h 6867525"/>
              <a:gd name="connsiteX9" fmla="*/ 3133725 w 6638925"/>
              <a:gd name="connsiteY9" fmla="*/ 287655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71160 h 6867525"/>
              <a:gd name="connsiteX9" fmla="*/ 3152775 w 6638925"/>
              <a:gd name="connsiteY9" fmla="*/ 293926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71160 h 6867525"/>
              <a:gd name="connsiteX9" fmla="*/ 3152775 w 6638925"/>
              <a:gd name="connsiteY9" fmla="*/ 2939260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38925"/>
              <a:gd name="connsiteY0" fmla="*/ 0 h 6867525"/>
              <a:gd name="connsiteX1" fmla="*/ 161925 w 6638925"/>
              <a:gd name="connsiteY1" fmla="*/ 209550 h 6867525"/>
              <a:gd name="connsiteX2" fmla="*/ 447675 w 6638925"/>
              <a:gd name="connsiteY2" fmla="*/ 447675 h 6867525"/>
              <a:gd name="connsiteX3" fmla="*/ 1123950 w 6638925"/>
              <a:gd name="connsiteY3" fmla="*/ 866775 h 6867525"/>
              <a:gd name="connsiteX4" fmla="*/ 1771650 w 6638925"/>
              <a:gd name="connsiteY4" fmla="*/ 1247775 h 6867525"/>
              <a:gd name="connsiteX5" fmla="*/ 1885950 w 6638925"/>
              <a:gd name="connsiteY5" fmla="*/ 1343025 h 6867525"/>
              <a:gd name="connsiteX6" fmla="*/ 2438400 w 6638925"/>
              <a:gd name="connsiteY6" fmla="*/ 1857375 h 6867525"/>
              <a:gd name="connsiteX7" fmla="*/ 2533650 w 6638925"/>
              <a:gd name="connsiteY7" fmla="*/ 1952625 h 6867525"/>
              <a:gd name="connsiteX8" fmla="*/ 2691915 w 6638925"/>
              <a:gd name="connsiteY8" fmla="*/ 2171160 h 6867525"/>
              <a:gd name="connsiteX9" fmla="*/ 3152775 w 6638925"/>
              <a:gd name="connsiteY9" fmla="*/ 2900855 h 6867525"/>
              <a:gd name="connsiteX10" fmla="*/ 3613635 w 6638925"/>
              <a:gd name="connsiteY10" fmla="*/ 3592145 h 6867525"/>
              <a:gd name="connsiteX11" fmla="*/ 4200525 w 6638925"/>
              <a:gd name="connsiteY11" fmla="*/ 4267200 h 6867525"/>
              <a:gd name="connsiteX12" fmla="*/ 5895975 w 6638925"/>
              <a:gd name="connsiteY12" fmla="*/ 6229350 h 6867525"/>
              <a:gd name="connsiteX13" fmla="*/ 5953125 w 6638925"/>
              <a:gd name="connsiteY13" fmla="*/ 6305550 h 6867525"/>
              <a:gd name="connsiteX14" fmla="*/ 6638925 w 6638925"/>
              <a:gd name="connsiteY14" fmla="*/ 6867525 h 6867525"/>
              <a:gd name="connsiteX0" fmla="*/ 0 w 6673765"/>
              <a:gd name="connsiteY0" fmla="*/ 0 h 6858000"/>
              <a:gd name="connsiteX1" fmla="*/ 196765 w 6673765"/>
              <a:gd name="connsiteY1" fmla="*/ 200025 h 6858000"/>
              <a:gd name="connsiteX2" fmla="*/ 482515 w 6673765"/>
              <a:gd name="connsiteY2" fmla="*/ 438150 h 6858000"/>
              <a:gd name="connsiteX3" fmla="*/ 1158790 w 6673765"/>
              <a:gd name="connsiteY3" fmla="*/ 857250 h 6858000"/>
              <a:gd name="connsiteX4" fmla="*/ 1806490 w 6673765"/>
              <a:gd name="connsiteY4" fmla="*/ 1238250 h 6858000"/>
              <a:gd name="connsiteX5" fmla="*/ 1920790 w 6673765"/>
              <a:gd name="connsiteY5" fmla="*/ 1333500 h 6858000"/>
              <a:gd name="connsiteX6" fmla="*/ 2473240 w 6673765"/>
              <a:gd name="connsiteY6" fmla="*/ 1847850 h 6858000"/>
              <a:gd name="connsiteX7" fmla="*/ 2568490 w 6673765"/>
              <a:gd name="connsiteY7" fmla="*/ 1943100 h 6858000"/>
              <a:gd name="connsiteX8" fmla="*/ 2726755 w 6673765"/>
              <a:gd name="connsiteY8" fmla="*/ 2161635 h 6858000"/>
              <a:gd name="connsiteX9" fmla="*/ 3187615 w 6673765"/>
              <a:gd name="connsiteY9" fmla="*/ 2891330 h 6858000"/>
              <a:gd name="connsiteX10" fmla="*/ 3648475 w 6673765"/>
              <a:gd name="connsiteY10" fmla="*/ 3582620 h 6858000"/>
              <a:gd name="connsiteX11" fmla="*/ 4235365 w 6673765"/>
              <a:gd name="connsiteY11" fmla="*/ 4257675 h 6858000"/>
              <a:gd name="connsiteX12" fmla="*/ 5930815 w 6673765"/>
              <a:gd name="connsiteY12" fmla="*/ 6219825 h 6858000"/>
              <a:gd name="connsiteX13" fmla="*/ 5987965 w 6673765"/>
              <a:gd name="connsiteY13" fmla="*/ 6296025 h 6858000"/>
              <a:gd name="connsiteX14" fmla="*/ 6673765 w 667376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73765" h="6858000">
                <a:moveTo>
                  <a:pt x="0" y="0"/>
                </a:moveTo>
                <a:lnTo>
                  <a:pt x="196765" y="200025"/>
                </a:lnTo>
                <a:lnTo>
                  <a:pt x="482515" y="438150"/>
                </a:lnTo>
                <a:lnTo>
                  <a:pt x="1158790" y="857250"/>
                </a:lnTo>
                <a:lnTo>
                  <a:pt x="1806490" y="1238250"/>
                </a:lnTo>
                <a:lnTo>
                  <a:pt x="1920790" y="1333500"/>
                </a:lnTo>
                <a:lnTo>
                  <a:pt x="2473240" y="1847850"/>
                </a:lnTo>
                <a:lnTo>
                  <a:pt x="2568490" y="1943100"/>
                </a:lnTo>
                <a:cubicBezTo>
                  <a:pt x="2608443" y="2003143"/>
                  <a:pt x="2623439" y="2046432"/>
                  <a:pt x="2726755" y="2161635"/>
                </a:cubicBezTo>
                <a:lnTo>
                  <a:pt x="3187615" y="2891330"/>
                </a:lnTo>
                <a:lnTo>
                  <a:pt x="3648475" y="3582620"/>
                </a:lnTo>
                <a:lnTo>
                  <a:pt x="4235365" y="4257675"/>
                </a:lnTo>
                <a:lnTo>
                  <a:pt x="5930815" y="6219825"/>
                </a:lnTo>
                <a:lnTo>
                  <a:pt x="5987965" y="6296025"/>
                </a:lnTo>
                <a:lnTo>
                  <a:pt x="6673765" y="6858000"/>
                </a:lnTo>
              </a:path>
            </a:pathLst>
          </a:custGeom>
          <a:ln w="50800" cmpd="dbl">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1614815" y="241385"/>
            <a:ext cx="5338435" cy="6035590"/>
          </a:xfrm>
          <a:custGeom>
            <a:avLst/>
            <a:gdLst>
              <a:gd name="connsiteX0" fmla="*/ 0 w 5286375"/>
              <a:gd name="connsiteY0" fmla="*/ 0 h 6029325"/>
              <a:gd name="connsiteX1" fmla="*/ 190500 w 5286375"/>
              <a:gd name="connsiteY1" fmla="*/ 409575 h 6029325"/>
              <a:gd name="connsiteX2" fmla="*/ 1914525 w 5286375"/>
              <a:gd name="connsiteY2" fmla="*/ 2857500 h 6029325"/>
              <a:gd name="connsiteX3" fmla="*/ 1952625 w 5286375"/>
              <a:gd name="connsiteY3" fmla="*/ 2981325 h 6029325"/>
              <a:gd name="connsiteX4" fmla="*/ 2152650 w 5286375"/>
              <a:gd name="connsiteY4" fmla="*/ 3705225 h 6029325"/>
              <a:gd name="connsiteX5" fmla="*/ 2524125 w 5286375"/>
              <a:gd name="connsiteY5" fmla="*/ 4295775 h 6029325"/>
              <a:gd name="connsiteX6" fmla="*/ 3276600 w 5286375"/>
              <a:gd name="connsiteY6" fmla="*/ 4933950 h 6029325"/>
              <a:gd name="connsiteX7" fmla="*/ 3752850 w 5286375"/>
              <a:gd name="connsiteY7" fmla="*/ 5248275 h 6029325"/>
              <a:gd name="connsiteX8" fmla="*/ 4010025 w 5286375"/>
              <a:gd name="connsiteY8" fmla="*/ 5362575 h 6029325"/>
              <a:gd name="connsiteX9" fmla="*/ 4257675 w 5286375"/>
              <a:gd name="connsiteY9" fmla="*/ 5457825 h 6029325"/>
              <a:gd name="connsiteX10" fmla="*/ 4448175 w 5286375"/>
              <a:gd name="connsiteY10" fmla="*/ 5524500 h 6029325"/>
              <a:gd name="connsiteX11" fmla="*/ 4552950 w 5286375"/>
              <a:gd name="connsiteY11" fmla="*/ 5553075 h 6029325"/>
              <a:gd name="connsiteX12" fmla="*/ 5114925 w 5286375"/>
              <a:gd name="connsiteY12" fmla="*/ 5943600 h 6029325"/>
              <a:gd name="connsiteX13" fmla="*/ 5172075 w 5286375"/>
              <a:gd name="connsiteY13" fmla="*/ 5962650 h 6029325"/>
              <a:gd name="connsiteX14" fmla="*/ 5238750 w 5286375"/>
              <a:gd name="connsiteY14" fmla="*/ 5972175 h 6029325"/>
              <a:gd name="connsiteX15" fmla="*/ 5286375 w 5286375"/>
              <a:gd name="connsiteY15" fmla="*/ 6029325 h 6029325"/>
              <a:gd name="connsiteX0" fmla="*/ 0 w 5286375"/>
              <a:gd name="connsiteY0" fmla="*/ 0 h 6029325"/>
              <a:gd name="connsiteX1" fmla="*/ 190500 w 5286375"/>
              <a:gd name="connsiteY1" fmla="*/ 409575 h 6029325"/>
              <a:gd name="connsiteX2" fmla="*/ 1914525 w 5286375"/>
              <a:gd name="connsiteY2" fmla="*/ 2857500 h 6029325"/>
              <a:gd name="connsiteX3" fmla="*/ 1952625 w 5286375"/>
              <a:gd name="connsiteY3" fmla="*/ 2981325 h 6029325"/>
              <a:gd name="connsiteX4" fmla="*/ 2137025 w 5286375"/>
              <a:gd name="connsiteY4" fmla="*/ 3719020 h 6029325"/>
              <a:gd name="connsiteX5" fmla="*/ 2524125 w 5286375"/>
              <a:gd name="connsiteY5" fmla="*/ 4295775 h 6029325"/>
              <a:gd name="connsiteX6" fmla="*/ 3276600 w 5286375"/>
              <a:gd name="connsiteY6" fmla="*/ 4933950 h 6029325"/>
              <a:gd name="connsiteX7" fmla="*/ 3752850 w 5286375"/>
              <a:gd name="connsiteY7" fmla="*/ 5248275 h 6029325"/>
              <a:gd name="connsiteX8" fmla="*/ 4010025 w 5286375"/>
              <a:gd name="connsiteY8" fmla="*/ 5362575 h 6029325"/>
              <a:gd name="connsiteX9" fmla="*/ 4257675 w 5286375"/>
              <a:gd name="connsiteY9" fmla="*/ 5457825 h 6029325"/>
              <a:gd name="connsiteX10" fmla="*/ 4448175 w 5286375"/>
              <a:gd name="connsiteY10" fmla="*/ 5524500 h 6029325"/>
              <a:gd name="connsiteX11" fmla="*/ 4552950 w 5286375"/>
              <a:gd name="connsiteY11" fmla="*/ 5553075 h 6029325"/>
              <a:gd name="connsiteX12" fmla="*/ 5114925 w 5286375"/>
              <a:gd name="connsiteY12" fmla="*/ 5943600 h 6029325"/>
              <a:gd name="connsiteX13" fmla="*/ 5172075 w 5286375"/>
              <a:gd name="connsiteY13" fmla="*/ 5962650 h 6029325"/>
              <a:gd name="connsiteX14" fmla="*/ 5238750 w 5286375"/>
              <a:gd name="connsiteY14" fmla="*/ 5972175 h 6029325"/>
              <a:gd name="connsiteX15" fmla="*/ 5286375 w 5286375"/>
              <a:gd name="connsiteY15" fmla="*/ 6029325 h 6029325"/>
              <a:gd name="connsiteX0" fmla="*/ 0 w 5286375"/>
              <a:gd name="connsiteY0" fmla="*/ 0 h 6029325"/>
              <a:gd name="connsiteX1" fmla="*/ 190500 w 5286375"/>
              <a:gd name="connsiteY1" fmla="*/ 409575 h 6029325"/>
              <a:gd name="connsiteX2" fmla="*/ 1914525 w 5286375"/>
              <a:gd name="connsiteY2" fmla="*/ 2857500 h 6029325"/>
              <a:gd name="connsiteX3" fmla="*/ 1952625 w 5286375"/>
              <a:gd name="connsiteY3" fmla="*/ 2981325 h 6029325"/>
              <a:gd name="connsiteX4" fmla="*/ 2137025 w 5286375"/>
              <a:gd name="connsiteY4" fmla="*/ 3719020 h 6029325"/>
              <a:gd name="connsiteX5" fmla="*/ 2521075 w 5286375"/>
              <a:gd name="connsiteY5" fmla="*/ 4295095 h 6029325"/>
              <a:gd name="connsiteX6" fmla="*/ 3276600 w 5286375"/>
              <a:gd name="connsiteY6" fmla="*/ 4933950 h 6029325"/>
              <a:gd name="connsiteX7" fmla="*/ 3752850 w 5286375"/>
              <a:gd name="connsiteY7" fmla="*/ 5248275 h 6029325"/>
              <a:gd name="connsiteX8" fmla="*/ 4010025 w 5286375"/>
              <a:gd name="connsiteY8" fmla="*/ 5362575 h 6029325"/>
              <a:gd name="connsiteX9" fmla="*/ 4257675 w 5286375"/>
              <a:gd name="connsiteY9" fmla="*/ 5457825 h 6029325"/>
              <a:gd name="connsiteX10" fmla="*/ 4448175 w 5286375"/>
              <a:gd name="connsiteY10" fmla="*/ 5524500 h 6029325"/>
              <a:gd name="connsiteX11" fmla="*/ 4552950 w 5286375"/>
              <a:gd name="connsiteY11" fmla="*/ 5553075 h 6029325"/>
              <a:gd name="connsiteX12" fmla="*/ 5114925 w 5286375"/>
              <a:gd name="connsiteY12" fmla="*/ 5943600 h 6029325"/>
              <a:gd name="connsiteX13" fmla="*/ 5172075 w 5286375"/>
              <a:gd name="connsiteY13" fmla="*/ 5962650 h 6029325"/>
              <a:gd name="connsiteX14" fmla="*/ 5238750 w 5286375"/>
              <a:gd name="connsiteY14" fmla="*/ 5972175 h 6029325"/>
              <a:gd name="connsiteX15" fmla="*/ 5286375 w 5286375"/>
              <a:gd name="connsiteY15" fmla="*/ 6029325 h 6029325"/>
              <a:gd name="connsiteX0" fmla="*/ 0 w 5286375"/>
              <a:gd name="connsiteY0" fmla="*/ 0 h 6029325"/>
              <a:gd name="connsiteX1" fmla="*/ 190500 w 5286375"/>
              <a:gd name="connsiteY1" fmla="*/ 409575 h 6029325"/>
              <a:gd name="connsiteX2" fmla="*/ 1914525 w 5286375"/>
              <a:gd name="connsiteY2" fmla="*/ 2857500 h 6029325"/>
              <a:gd name="connsiteX3" fmla="*/ 1952625 w 5286375"/>
              <a:gd name="connsiteY3" fmla="*/ 2981325 h 6029325"/>
              <a:gd name="connsiteX4" fmla="*/ 2137025 w 5286375"/>
              <a:gd name="connsiteY4" fmla="*/ 3719020 h 6029325"/>
              <a:gd name="connsiteX5" fmla="*/ 2559480 w 5286375"/>
              <a:gd name="connsiteY5" fmla="*/ 4295095 h 6029325"/>
              <a:gd name="connsiteX6" fmla="*/ 3276600 w 5286375"/>
              <a:gd name="connsiteY6" fmla="*/ 4933950 h 6029325"/>
              <a:gd name="connsiteX7" fmla="*/ 3752850 w 5286375"/>
              <a:gd name="connsiteY7" fmla="*/ 5248275 h 6029325"/>
              <a:gd name="connsiteX8" fmla="*/ 4010025 w 5286375"/>
              <a:gd name="connsiteY8" fmla="*/ 5362575 h 6029325"/>
              <a:gd name="connsiteX9" fmla="*/ 4257675 w 5286375"/>
              <a:gd name="connsiteY9" fmla="*/ 5457825 h 6029325"/>
              <a:gd name="connsiteX10" fmla="*/ 4448175 w 5286375"/>
              <a:gd name="connsiteY10" fmla="*/ 5524500 h 6029325"/>
              <a:gd name="connsiteX11" fmla="*/ 4552950 w 5286375"/>
              <a:gd name="connsiteY11" fmla="*/ 5553075 h 6029325"/>
              <a:gd name="connsiteX12" fmla="*/ 5114925 w 5286375"/>
              <a:gd name="connsiteY12" fmla="*/ 5943600 h 6029325"/>
              <a:gd name="connsiteX13" fmla="*/ 5172075 w 5286375"/>
              <a:gd name="connsiteY13" fmla="*/ 5962650 h 6029325"/>
              <a:gd name="connsiteX14" fmla="*/ 5238750 w 5286375"/>
              <a:gd name="connsiteY14" fmla="*/ 5972175 h 6029325"/>
              <a:gd name="connsiteX15" fmla="*/ 5286375 w 5286375"/>
              <a:gd name="connsiteY15" fmla="*/ 6029325 h 6029325"/>
              <a:gd name="connsiteX0" fmla="*/ 0 w 5286375"/>
              <a:gd name="connsiteY0" fmla="*/ 0 h 6029325"/>
              <a:gd name="connsiteX1" fmla="*/ 190500 w 5286375"/>
              <a:gd name="connsiteY1" fmla="*/ 409575 h 6029325"/>
              <a:gd name="connsiteX2" fmla="*/ 1914525 w 5286375"/>
              <a:gd name="connsiteY2" fmla="*/ 2857500 h 6029325"/>
              <a:gd name="connsiteX3" fmla="*/ 1952625 w 5286375"/>
              <a:gd name="connsiteY3" fmla="*/ 2981325 h 6029325"/>
              <a:gd name="connsiteX4" fmla="*/ 2137025 w 5286375"/>
              <a:gd name="connsiteY4" fmla="*/ 3719020 h 6029325"/>
              <a:gd name="connsiteX5" fmla="*/ 2559480 w 5286375"/>
              <a:gd name="connsiteY5" fmla="*/ 4295095 h 6029325"/>
              <a:gd name="connsiteX6" fmla="*/ 3276600 w 5286375"/>
              <a:gd name="connsiteY6" fmla="*/ 4933950 h 6029325"/>
              <a:gd name="connsiteX7" fmla="*/ 3752850 w 5286375"/>
              <a:gd name="connsiteY7" fmla="*/ 5248275 h 6029325"/>
              <a:gd name="connsiteX8" fmla="*/ 4010025 w 5286375"/>
              <a:gd name="connsiteY8" fmla="*/ 5362575 h 6029325"/>
              <a:gd name="connsiteX9" fmla="*/ 4257675 w 5286375"/>
              <a:gd name="connsiteY9" fmla="*/ 5457825 h 6029325"/>
              <a:gd name="connsiteX10" fmla="*/ 4402920 w 5286375"/>
              <a:gd name="connsiteY10" fmla="*/ 5485650 h 6029325"/>
              <a:gd name="connsiteX11" fmla="*/ 4552950 w 5286375"/>
              <a:gd name="connsiteY11" fmla="*/ 5553075 h 6029325"/>
              <a:gd name="connsiteX12" fmla="*/ 5114925 w 5286375"/>
              <a:gd name="connsiteY12" fmla="*/ 5943600 h 6029325"/>
              <a:gd name="connsiteX13" fmla="*/ 5172075 w 5286375"/>
              <a:gd name="connsiteY13" fmla="*/ 5962650 h 6029325"/>
              <a:gd name="connsiteX14" fmla="*/ 5238750 w 5286375"/>
              <a:gd name="connsiteY14" fmla="*/ 5972175 h 6029325"/>
              <a:gd name="connsiteX15" fmla="*/ 5286375 w 5286375"/>
              <a:gd name="connsiteY15" fmla="*/ 6029325 h 6029325"/>
              <a:gd name="connsiteX0" fmla="*/ 0 w 5338435"/>
              <a:gd name="connsiteY0" fmla="*/ 0 h 6035590"/>
              <a:gd name="connsiteX1" fmla="*/ 242560 w 5338435"/>
              <a:gd name="connsiteY1" fmla="*/ 415840 h 6035590"/>
              <a:gd name="connsiteX2" fmla="*/ 1966585 w 5338435"/>
              <a:gd name="connsiteY2" fmla="*/ 2863765 h 6035590"/>
              <a:gd name="connsiteX3" fmla="*/ 2004685 w 5338435"/>
              <a:gd name="connsiteY3" fmla="*/ 2987590 h 6035590"/>
              <a:gd name="connsiteX4" fmla="*/ 2189085 w 5338435"/>
              <a:gd name="connsiteY4" fmla="*/ 3725285 h 6035590"/>
              <a:gd name="connsiteX5" fmla="*/ 2611540 w 5338435"/>
              <a:gd name="connsiteY5" fmla="*/ 4301360 h 6035590"/>
              <a:gd name="connsiteX6" fmla="*/ 3328660 w 5338435"/>
              <a:gd name="connsiteY6" fmla="*/ 4940215 h 6035590"/>
              <a:gd name="connsiteX7" fmla="*/ 3804910 w 5338435"/>
              <a:gd name="connsiteY7" fmla="*/ 5254540 h 6035590"/>
              <a:gd name="connsiteX8" fmla="*/ 4062085 w 5338435"/>
              <a:gd name="connsiteY8" fmla="*/ 5368840 h 6035590"/>
              <a:gd name="connsiteX9" fmla="*/ 4309735 w 5338435"/>
              <a:gd name="connsiteY9" fmla="*/ 5464090 h 6035590"/>
              <a:gd name="connsiteX10" fmla="*/ 4454980 w 5338435"/>
              <a:gd name="connsiteY10" fmla="*/ 5491915 h 6035590"/>
              <a:gd name="connsiteX11" fmla="*/ 4605010 w 5338435"/>
              <a:gd name="connsiteY11" fmla="*/ 5559340 h 6035590"/>
              <a:gd name="connsiteX12" fmla="*/ 5166985 w 5338435"/>
              <a:gd name="connsiteY12" fmla="*/ 5949865 h 6035590"/>
              <a:gd name="connsiteX13" fmla="*/ 5224135 w 5338435"/>
              <a:gd name="connsiteY13" fmla="*/ 5968915 h 6035590"/>
              <a:gd name="connsiteX14" fmla="*/ 5290810 w 5338435"/>
              <a:gd name="connsiteY14" fmla="*/ 5978440 h 6035590"/>
              <a:gd name="connsiteX15" fmla="*/ 5338435 w 5338435"/>
              <a:gd name="connsiteY15" fmla="*/ 6035590 h 6035590"/>
              <a:gd name="connsiteX0" fmla="*/ 0 w 5338435"/>
              <a:gd name="connsiteY0" fmla="*/ 0 h 6035590"/>
              <a:gd name="connsiteX1" fmla="*/ 192025 w 5338435"/>
              <a:gd name="connsiteY1" fmla="*/ 384050 h 6035590"/>
              <a:gd name="connsiteX2" fmla="*/ 1966585 w 5338435"/>
              <a:gd name="connsiteY2" fmla="*/ 2863765 h 6035590"/>
              <a:gd name="connsiteX3" fmla="*/ 2004685 w 5338435"/>
              <a:gd name="connsiteY3" fmla="*/ 2987590 h 6035590"/>
              <a:gd name="connsiteX4" fmla="*/ 2189085 w 5338435"/>
              <a:gd name="connsiteY4" fmla="*/ 3725285 h 6035590"/>
              <a:gd name="connsiteX5" fmla="*/ 2611540 w 5338435"/>
              <a:gd name="connsiteY5" fmla="*/ 4301360 h 6035590"/>
              <a:gd name="connsiteX6" fmla="*/ 3328660 w 5338435"/>
              <a:gd name="connsiteY6" fmla="*/ 4940215 h 6035590"/>
              <a:gd name="connsiteX7" fmla="*/ 3804910 w 5338435"/>
              <a:gd name="connsiteY7" fmla="*/ 5254540 h 6035590"/>
              <a:gd name="connsiteX8" fmla="*/ 4062085 w 5338435"/>
              <a:gd name="connsiteY8" fmla="*/ 5368840 h 6035590"/>
              <a:gd name="connsiteX9" fmla="*/ 4309735 w 5338435"/>
              <a:gd name="connsiteY9" fmla="*/ 5464090 h 6035590"/>
              <a:gd name="connsiteX10" fmla="*/ 4454980 w 5338435"/>
              <a:gd name="connsiteY10" fmla="*/ 5491915 h 6035590"/>
              <a:gd name="connsiteX11" fmla="*/ 4605010 w 5338435"/>
              <a:gd name="connsiteY11" fmla="*/ 5559340 h 6035590"/>
              <a:gd name="connsiteX12" fmla="*/ 5166985 w 5338435"/>
              <a:gd name="connsiteY12" fmla="*/ 5949865 h 6035590"/>
              <a:gd name="connsiteX13" fmla="*/ 5224135 w 5338435"/>
              <a:gd name="connsiteY13" fmla="*/ 5968915 h 6035590"/>
              <a:gd name="connsiteX14" fmla="*/ 5290810 w 5338435"/>
              <a:gd name="connsiteY14" fmla="*/ 5978440 h 6035590"/>
              <a:gd name="connsiteX15" fmla="*/ 5338435 w 5338435"/>
              <a:gd name="connsiteY15" fmla="*/ 6035590 h 6035590"/>
              <a:gd name="connsiteX0" fmla="*/ 0 w 5338435"/>
              <a:gd name="connsiteY0" fmla="*/ 0 h 6035590"/>
              <a:gd name="connsiteX1" fmla="*/ 192025 w 5338435"/>
              <a:gd name="connsiteY1" fmla="*/ 384050 h 6035590"/>
              <a:gd name="connsiteX2" fmla="*/ 1958655 w 5338435"/>
              <a:gd name="connsiteY2" fmla="*/ 2880375 h 6035590"/>
              <a:gd name="connsiteX3" fmla="*/ 2004685 w 5338435"/>
              <a:gd name="connsiteY3" fmla="*/ 2987590 h 6035590"/>
              <a:gd name="connsiteX4" fmla="*/ 2189085 w 5338435"/>
              <a:gd name="connsiteY4" fmla="*/ 3725285 h 6035590"/>
              <a:gd name="connsiteX5" fmla="*/ 2611540 w 5338435"/>
              <a:gd name="connsiteY5" fmla="*/ 4301360 h 6035590"/>
              <a:gd name="connsiteX6" fmla="*/ 3328660 w 5338435"/>
              <a:gd name="connsiteY6" fmla="*/ 4940215 h 6035590"/>
              <a:gd name="connsiteX7" fmla="*/ 3804910 w 5338435"/>
              <a:gd name="connsiteY7" fmla="*/ 5254540 h 6035590"/>
              <a:gd name="connsiteX8" fmla="*/ 4062085 w 5338435"/>
              <a:gd name="connsiteY8" fmla="*/ 5368840 h 6035590"/>
              <a:gd name="connsiteX9" fmla="*/ 4309735 w 5338435"/>
              <a:gd name="connsiteY9" fmla="*/ 5464090 h 6035590"/>
              <a:gd name="connsiteX10" fmla="*/ 4454980 w 5338435"/>
              <a:gd name="connsiteY10" fmla="*/ 5491915 h 6035590"/>
              <a:gd name="connsiteX11" fmla="*/ 4605010 w 5338435"/>
              <a:gd name="connsiteY11" fmla="*/ 5559340 h 6035590"/>
              <a:gd name="connsiteX12" fmla="*/ 5166985 w 5338435"/>
              <a:gd name="connsiteY12" fmla="*/ 5949865 h 6035590"/>
              <a:gd name="connsiteX13" fmla="*/ 5224135 w 5338435"/>
              <a:gd name="connsiteY13" fmla="*/ 5968915 h 6035590"/>
              <a:gd name="connsiteX14" fmla="*/ 5290810 w 5338435"/>
              <a:gd name="connsiteY14" fmla="*/ 5978440 h 6035590"/>
              <a:gd name="connsiteX15" fmla="*/ 5338435 w 5338435"/>
              <a:gd name="connsiteY15" fmla="*/ 6035590 h 603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8435" h="6035590">
                <a:moveTo>
                  <a:pt x="0" y="0"/>
                </a:moveTo>
                <a:lnTo>
                  <a:pt x="192025" y="384050"/>
                </a:lnTo>
                <a:lnTo>
                  <a:pt x="1958655" y="2880375"/>
                </a:lnTo>
                <a:lnTo>
                  <a:pt x="2004685" y="2987590"/>
                </a:lnTo>
                <a:lnTo>
                  <a:pt x="2189085" y="3725285"/>
                </a:lnTo>
                <a:lnTo>
                  <a:pt x="2611540" y="4301360"/>
                </a:lnTo>
                <a:lnTo>
                  <a:pt x="3328660" y="4940215"/>
                </a:lnTo>
                <a:lnTo>
                  <a:pt x="3804910" y="5254540"/>
                </a:lnTo>
                <a:lnTo>
                  <a:pt x="4062085" y="5368840"/>
                </a:lnTo>
                <a:lnTo>
                  <a:pt x="4309735" y="5464090"/>
                </a:lnTo>
                <a:lnTo>
                  <a:pt x="4454980" y="5491915"/>
                </a:lnTo>
                <a:lnTo>
                  <a:pt x="4605010" y="5559340"/>
                </a:lnTo>
                <a:lnTo>
                  <a:pt x="5166985" y="5949865"/>
                </a:lnTo>
                <a:lnTo>
                  <a:pt x="5224135" y="5968915"/>
                </a:lnTo>
                <a:lnTo>
                  <a:pt x="5290810" y="5978440"/>
                </a:lnTo>
                <a:lnTo>
                  <a:pt x="5338435" y="6035590"/>
                </a:lnTo>
              </a:path>
            </a:pathLst>
          </a:cu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5-Point Star 20"/>
          <p:cNvSpPr/>
          <p:nvPr/>
        </p:nvSpPr>
        <p:spPr>
          <a:xfrm>
            <a:off x="5570530" y="4197100"/>
            <a:ext cx="307240" cy="307240"/>
          </a:xfrm>
          <a:prstGeom prst="star5">
            <a:avLst/>
          </a:prstGeom>
          <a:solidFill>
            <a:srgbClr val="FFC000"/>
          </a:solidFill>
          <a:ln>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18" name="Straight Arrow Connector 17"/>
          <p:cNvCxnSpPr/>
          <p:nvPr/>
        </p:nvCxnSpPr>
        <p:spPr>
          <a:xfrm flipV="1">
            <a:off x="3496660" y="2430470"/>
            <a:ext cx="691290" cy="4608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416910" y="4965200"/>
            <a:ext cx="691290" cy="4608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5-Point Star 7"/>
          <p:cNvSpPr/>
          <p:nvPr/>
        </p:nvSpPr>
        <p:spPr>
          <a:xfrm>
            <a:off x="3803900" y="4158695"/>
            <a:ext cx="307240" cy="307240"/>
          </a:xfrm>
          <a:prstGeom prst="star5">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3" name="TextBox 22"/>
          <p:cNvSpPr txBox="1"/>
          <p:nvPr/>
        </p:nvSpPr>
        <p:spPr>
          <a:xfrm>
            <a:off x="7452375" y="5694895"/>
            <a:ext cx="780022" cy="369332"/>
          </a:xfrm>
          <a:prstGeom prst="rect">
            <a:avLst/>
          </a:prstGeom>
          <a:noFill/>
        </p:spPr>
        <p:txBody>
          <a:bodyPr wrap="none" rtlCol="0">
            <a:spAutoFit/>
          </a:bodyPr>
          <a:lstStyle/>
          <a:p>
            <a:r>
              <a:rPr lang="en-US" dirty="0" smtClean="0"/>
              <a:t>Keeler</a:t>
            </a:r>
            <a:endParaRPr lang="en-US" dirty="0"/>
          </a:p>
        </p:txBody>
      </p:sp>
      <p:sp>
        <p:nvSpPr>
          <p:cNvPr id="24" name="TextBox 23"/>
          <p:cNvSpPr txBox="1"/>
          <p:nvPr/>
        </p:nvSpPr>
        <p:spPr>
          <a:xfrm>
            <a:off x="3995925" y="1278320"/>
            <a:ext cx="999313" cy="369332"/>
          </a:xfrm>
          <a:prstGeom prst="rect">
            <a:avLst/>
          </a:prstGeom>
          <a:noFill/>
        </p:spPr>
        <p:txBody>
          <a:bodyPr wrap="none" rtlCol="0">
            <a:spAutoFit/>
          </a:bodyPr>
          <a:lstStyle/>
          <a:p>
            <a:r>
              <a:rPr lang="en-US" dirty="0" smtClean="0"/>
              <a:t>Swansea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1.38889E-6 4.44444E-6 L 0.1092 -0.10093 " pathEditMode="relative" ptsTypes="AA">
                                      <p:cBhvr>
                                        <p:cTn id="30" dur="2000" fill="hold"/>
                                        <p:tgtEl>
                                          <p:spTgt spid="15"/>
                                        </p:tgtEl>
                                        <p:attrNameLst>
                                          <p:attrName>ppt_x</p:attrName>
                                          <p:attrName>ppt_y</p:attrName>
                                        </p:attrNameLst>
                                      </p:cBhvr>
                                    </p:animMotion>
                                  </p:childTnLst>
                                  <p:subTnLst>
                                    <p:set>
                                      <p:cBhvr override="childStyle">
                                        <p:cTn dur="1" fill="hold" display="0" masterRel="sameClick" afterEffect="1">
                                          <p:stCondLst>
                                            <p:cond evt="end" delay="0">
                                              <p:tn val="29"/>
                                            </p:cond>
                                          </p:stCondLst>
                                        </p:cTn>
                                        <p:tgtEl>
                                          <p:spTgt spid="15"/>
                                        </p:tgtEl>
                                        <p:attrNameLst>
                                          <p:attrName>style.visibility</p:attrName>
                                        </p:attrNameLst>
                                      </p:cBhvr>
                                      <p:to>
                                        <p:strVal val="hidden"/>
                                      </p:to>
                                    </p:set>
                                  </p:sub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21"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descr="3_FlorenceCC22_1940_adj.jpg"/>
          <p:cNvPicPr>
            <a:picLocks noChangeAspect="1"/>
          </p:cNvPicPr>
          <p:nvPr/>
        </p:nvPicPr>
        <p:blipFill>
          <a:blip r:embed="rId3" cstate="print"/>
          <a:stretch>
            <a:fillRect/>
          </a:stretch>
        </p:blipFill>
        <p:spPr>
          <a:xfrm>
            <a:off x="0" y="856495"/>
            <a:ext cx="9144000" cy="6001505"/>
          </a:xfrm>
          <a:prstGeom prst="rect">
            <a:avLst/>
          </a:prstGeom>
        </p:spPr>
      </p:pic>
      <p:pic>
        <p:nvPicPr>
          <p:cNvPr id="5" name="Picture 4" descr="3_FlorenceCC22_08152012_adj.jpg"/>
          <p:cNvPicPr>
            <a:picLocks noChangeAspect="1"/>
          </p:cNvPicPr>
          <p:nvPr/>
        </p:nvPicPr>
        <p:blipFill>
          <a:blip r:embed="rId4" cstate="print"/>
          <a:stretch>
            <a:fillRect/>
          </a:stretch>
        </p:blipFill>
        <p:spPr>
          <a:xfrm>
            <a:off x="0" y="856495"/>
            <a:ext cx="9144000" cy="6001505"/>
          </a:xfrm>
          <a:prstGeom prst="rect">
            <a:avLst/>
          </a:prstGeom>
        </p:spPr>
      </p:pic>
      <p:sp>
        <p:nvSpPr>
          <p:cNvPr id="6" name="Title 1"/>
          <p:cNvSpPr>
            <a:spLocks noGrp="1"/>
          </p:cNvSpPr>
          <p:nvPr>
            <p:ph type="title"/>
          </p:nvPr>
        </p:nvSpPr>
        <p:spPr>
          <a:xfrm>
            <a:off x="1998865" y="0"/>
            <a:ext cx="7145135" cy="843379"/>
          </a:xfrm>
        </p:spPr>
        <p:txBody>
          <a:bodyPr>
            <a:normAutofit/>
          </a:bodyPr>
          <a:lstStyle/>
          <a:p>
            <a:pPr algn="r"/>
            <a:r>
              <a:rPr lang="en-US" dirty="0" smtClean="0">
                <a:solidFill>
                  <a:schemeClr val="bg1">
                    <a:lumMod val="85000"/>
                  </a:schemeClr>
                </a:solidFill>
                <a:effectLst>
                  <a:outerShdw blurRad="38100" dist="38100" dir="2700000" algn="tl">
                    <a:srgbClr val="000000">
                      <a:alpha val="43137"/>
                    </a:srgbClr>
                  </a:outerShdw>
                </a:effectLst>
              </a:rPr>
              <a:t>Train into Keeler, 1953 - 2012</a:t>
            </a:r>
            <a:endParaRPr lang="en-US" dirty="0">
              <a:solidFill>
                <a:schemeClr val="bg1">
                  <a:lumMod val="85000"/>
                </a:schemeClr>
              </a:solidFill>
              <a:effectLst>
                <a:outerShdw blurRad="38100" dist="38100" dir="2700000" algn="tl">
                  <a:srgbClr val="000000">
                    <a:alpha val="43137"/>
                  </a:srgbClr>
                </a:outerShdw>
              </a:effectLst>
            </a:endParaRPr>
          </a:p>
        </p:txBody>
      </p:sp>
      <p:pic>
        <p:nvPicPr>
          <p:cNvPr id="7" name="Picture 6" descr="3_FlorenceCC22_1940_adj.jpg"/>
          <p:cNvPicPr>
            <a:picLocks noChangeAspect="1"/>
          </p:cNvPicPr>
          <p:nvPr/>
        </p:nvPicPr>
        <p:blipFill>
          <a:blip r:embed="rId3" cstate="print"/>
          <a:stretch>
            <a:fillRect/>
          </a:stretch>
        </p:blipFill>
        <p:spPr>
          <a:xfrm>
            <a:off x="0" y="856495"/>
            <a:ext cx="9144000" cy="6001505"/>
          </a:xfrm>
          <a:prstGeom prst="rect">
            <a:avLst/>
          </a:prstGeom>
        </p:spPr>
      </p:pic>
      <p:pic>
        <p:nvPicPr>
          <p:cNvPr id="8" name="Picture 7" descr="3_FlorenceCC22_08152012_adj.jpg"/>
          <p:cNvPicPr>
            <a:picLocks noChangeAspect="1"/>
          </p:cNvPicPr>
          <p:nvPr/>
        </p:nvPicPr>
        <p:blipFill>
          <a:blip r:embed="rId4" cstate="print"/>
          <a:stretch>
            <a:fillRect/>
          </a:stretch>
        </p:blipFill>
        <p:spPr>
          <a:xfrm>
            <a:off x="0" y="856495"/>
            <a:ext cx="9144000" cy="6001505"/>
          </a:xfrm>
          <a:prstGeom prst="rect">
            <a:avLst/>
          </a:prstGeom>
        </p:spPr>
      </p:pic>
      <p:sp>
        <p:nvSpPr>
          <p:cNvPr id="9" name="TextBox 8"/>
          <p:cNvSpPr txBox="1"/>
          <p:nvPr/>
        </p:nvSpPr>
        <p:spPr>
          <a:xfrm>
            <a:off x="0" y="3438525"/>
            <a:ext cx="2960875" cy="307777"/>
          </a:xfrm>
          <a:prstGeom prst="rect">
            <a:avLst/>
          </a:prstGeom>
          <a:noFill/>
        </p:spPr>
        <p:txBody>
          <a:bodyPr wrap="none" rtlCol="0">
            <a:spAutoFit/>
          </a:bodyPr>
          <a:lstStyle/>
          <a:p>
            <a:r>
              <a:rPr lang="en-US" sz="1400" dirty="0" smtClean="0"/>
              <a:t>Active modern southern Keeler Dunes</a:t>
            </a:r>
          </a:p>
        </p:txBody>
      </p:sp>
      <p:sp>
        <p:nvSpPr>
          <p:cNvPr id="10" name="TextBox 9"/>
          <p:cNvSpPr txBox="1"/>
          <p:nvPr/>
        </p:nvSpPr>
        <p:spPr>
          <a:xfrm>
            <a:off x="0" y="6355407"/>
            <a:ext cx="3586495" cy="307777"/>
          </a:xfrm>
          <a:prstGeom prst="rect">
            <a:avLst/>
          </a:prstGeom>
          <a:noFill/>
        </p:spPr>
        <p:txBody>
          <a:bodyPr wrap="none" rtlCol="0">
            <a:spAutoFit/>
          </a:bodyPr>
          <a:lstStyle/>
          <a:p>
            <a:r>
              <a:rPr lang="en-US" sz="1400" dirty="0" smtClean="0"/>
              <a:t>Discontinuous sand sheet on top of alluvial fan</a:t>
            </a:r>
            <a:endParaRPr lang="en-US" sz="1400" dirty="0"/>
          </a:p>
        </p:txBody>
      </p:sp>
      <p:sp>
        <p:nvSpPr>
          <p:cNvPr id="11" name="TextBox 10"/>
          <p:cNvSpPr txBox="1"/>
          <p:nvPr/>
        </p:nvSpPr>
        <p:spPr>
          <a:xfrm>
            <a:off x="7547857" y="3899080"/>
            <a:ext cx="1283749" cy="307777"/>
          </a:xfrm>
          <a:prstGeom prst="rect">
            <a:avLst/>
          </a:prstGeom>
          <a:noFill/>
        </p:spPr>
        <p:txBody>
          <a:bodyPr wrap="none" rtlCol="0">
            <a:spAutoFit/>
          </a:bodyPr>
          <a:lstStyle/>
          <a:p>
            <a:r>
              <a:rPr lang="en-US" sz="1400" dirty="0" smtClean="0"/>
              <a:t>Lake bed/Playa</a:t>
            </a:r>
            <a:endParaRPr lang="en-US" sz="1400" dirty="0"/>
          </a:p>
        </p:txBody>
      </p:sp>
      <p:sp>
        <p:nvSpPr>
          <p:cNvPr id="12" name="TextBox 11"/>
          <p:cNvSpPr txBox="1"/>
          <p:nvPr/>
        </p:nvSpPr>
        <p:spPr>
          <a:xfrm>
            <a:off x="6069760" y="3114225"/>
            <a:ext cx="3074240" cy="523220"/>
          </a:xfrm>
          <a:prstGeom prst="rect">
            <a:avLst/>
          </a:prstGeom>
          <a:noFill/>
        </p:spPr>
        <p:txBody>
          <a:bodyPr wrap="none" rtlCol="0">
            <a:spAutoFit/>
          </a:bodyPr>
          <a:lstStyle/>
          <a:p>
            <a:r>
              <a:rPr lang="en-US" sz="1400" dirty="0" smtClean="0"/>
              <a:t>Vegetated dunes and saltgrass meadow</a:t>
            </a:r>
          </a:p>
          <a:p>
            <a:r>
              <a:rPr lang="en-US" sz="1400" dirty="0" smtClean="0"/>
              <a:t>along historic shoreline</a:t>
            </a:r>
            <a:endParaRPr lang="en-US" sz="1400" dirty="0"/>
          </a:p>
        </p:txBody>
      </p:sp>
      <p:cxnSp>
        <p:nvCxnSpPr>
          <p:cNvPr id="14" name="Straight Arrow Connector 13"/>
          <p:cNvCxnSpPr/>
          <p:nvPr/>
        </p:nvCxnSpPr>
        <p:spPr>
          <a:xfrm>
            <a:off x="6492250" y="3621025"/>
            <a:ext cx="0" cy="729695"/>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3270724"/>
            <a:ext cx="3087320" cy="307777"/>
          </a:xfrm>
          <a:prstGeom prst="rect">
            <a:avLst/>
          </a:prstGeom>
          <a:noFill/>
        </p:spPr>
        <p:txBody>
          <a:bodyPr wrap="none" rtlCol="0">
            <a:spAutoFit/>
          </a:bodyPr>
          <a:lstStyle/>
          <a:p>
            <a:r>
              <a:rPr lang="en-US" sz="1400" dirty="0" smtClean="0"/>
              <a:t>Northeast Pre-historic  vegetated dunes</a:t>
            </a:r>
          </a:p>
        </p:txBody>
      </p:sp>
      <p:sp>
        <p:nvSpPr>
          <p:cNvPr id="17" name="TextBox 16"/>
          <p:cNvSpPr txBox="1"/>
          <p:nvPr/>
        </p:nvSpPr>
        <p:spPr>
          <a:xfrm>
            <a:off x="0" y="6048167"/>
            <a:ext cx="1016625" cy="307777"/>
          </a:xfrm>
          <a:prstGeom prst="rect">
            <a:avLst/>
          </a:prstGeom>
          <a:noFill/>
        </p:spPr>
        <p:txBody>
          <a:bodyPr wrap="none" rtlCol="0">
            <a:spAutoFit/>
          </a:bodyPr>
          <a:lstStyle/>
          <a:p>
            <a:r>
              <a:rPr lang="en-US" sz="1400" dirty="0" smtClean="0">
                <a:solidFill>
                  <a:schemeClr val="bg1"/>
                </a:solidFill>
              </a:rPr>
              <a:t>Alluvial Fan</a:t>
            </a:r>
          </a:p>
        </p:txBody>
      </p:sp>
      <p:cxnSp>
        <p:nvCxnSpPr>
          <p:cNvPr id="19" name="Straight Arrow Connector 18"/>
          <p:cNvCxnSpPr/>
          <p:nvPr/>
        </p:nvCxnSpPr>
        <p:spPr>
          <a:xfrm>
            <a:off x="270640" y="3697835"/>
            <a:ext cx="1525" cy="767795"/>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471815"/>
            <a:ext cx="2313903" cy="369332"/>
          </a:xfrm>
          <a:prstGeom prst="rect">
            <a:avLst/>
          </a:prstGeom>
          <a:noFill/>
        </p:spPr>
        <p:txBody>
          <a:bodyPr wrap="none" rtlCol="0">
            <a:spAutoFit/>
          </a:bodyPr>
          <a:lstStyle/>
          <a:p>
            <a:r>
              <a:rPr lang="en-US" dirty="0" smtClean="0"/>
              <a:t>Historic Photo Analysis</a:t>
            </a:r>
            <a:endParaRPr lang="en-US" dirty="0"/>
          </a:p>
        </p:txBody>
      </p:sp>
      <p:sp>
        <p:nvSpPr>
          <p:cNvPr id="18" name="TextBox 17"/>
          <p:cNvSpPr txBox="1"/>
          <p:nvPr/>
        </p:nvSpPr>
        <p:spPr>
          <a:xfrm>
            <a:off x="6894345" y="6386185"/>
            <a:ext cx="2249655" cy="276999"/>
          </a:xfrm>
          <a:prstGeom prst="rect">
            <a:avLst/>
          </a:prstGeom>
          <a:noFill/>
        </p:spPr>
        <p:txBody>
          <a:bodyPr wrap="none" rtlCol="0">
            <a:spAutoFit/>
          </a:bodyPr>
          <a:lstStyle/>
          <a:p>
            <a:pPr algn="r"/>
            <a:r>
              <a:rPr lang="en-US" sz="1200" i="1" dirty="0" smtClean="0"/>
              <a:t>(photo by GBUAPCD July 3, 2012)</a:t>
            </a:r>
            <a:endParaRPr lang="en-US" sz="1200" i="1" dirty="0"/>
          </a:p>
        </p:txBody>
      </p:sp>
      <p:sp>
        <p:nvSpPr>
          <p:cNvPr id="20" name="TextBox 19"/>
          <p:cNvSpPr txBox="1"/>
          <p:nvPr/>
        </p:nvSpPr>
        <p:spPr>
          <a:xfrm>
            <a:off x="6785149" y="6078945"/>
            <a:ext cx="2358851" cy="276999"/>
          </a:xfrm>
          <a:prstGeom prst="rect">
            <a:avLst/>
          </a:prstGeom>
          <a:noFill/>
        </p:spPr>
        <p:txBody>
          <a:bodyPr wrap="none" rtlCol="0">
            <a:spAutoFit/>
          </a:bodyPr>
          <a:lstStyle/>
          <a:p>
            <a:pPr algn="r"/>
            <a:r>
              <a:rPr lang="en-US" sz="1200" i="1" dirty="0" smtClean="0">
                <a:solidFill>
                  <a:schemeClr val="bg1"/>
                </a:solidFill>
              </a:rPr>
              <a:t>(photo from ECM: March 19, 1953)</a:t>
            </a:r>
            <a:endParaRPr lang="en-US" sz="12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0"/>
                                        <p:tgtEl>
                                          <p:spTgt spid="5"/>
                                        </p:tgtEl>
                                      </p:cBhvr>
                                    </p:animEffect>
                                  </p:childTnLst>
                                </p:cTn>
                              </p:par>
                              <p:par>
                                <p:cTn id="31" presetID="10" presetClass="exit" presetSubtype="0" fill="hold" grpId="1" nodeType="withEffect">
                                  <p:stCondLst>
                                    <p:cond delay="0"/>
                                  </p:stCondLst>
                                  <p:childTnLst>
                                    <p:animEffect transition="out" filter="fade">
                                      <p:cBhvr>
                                        <p:cTn id="32" dur="5000"/>
                                        <p:tgtEl>
                                          <p:spTgt spid="15"/>
                                        </p:tgtEl>
                                      </p:cBhvr>
                                    </p:animEffect>
                                    <p:set>
                                      <p:cBhvr>
                                        <p:cTn id="33" dur="1" fill="hold">
                                          <p:stCondLst>
                                            <p:cond delay="4999"/>
                                          </p:stCondLst>
                                        </p:cTn>
                                        <p:tgtEl>
                                          <p:spTgt spid="1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0"/>
                                        <p:tgtEl>
                                          <p:spTgt spid="17"/>
                                        </p:tgtEl>
                                      </p:cBhvr>
                                    </p:animEffect>
                                    <p:set>
                                      <p:cBhvr>
                                        <p:cTn id="36" dur="1" fill="hold">
                                          <p:stCondLst>
                                            <p:cond delay="4999"/>
                                          </p:stCondLst>
                                        </p:cTn>
                                        <p:tgtEl>
                                          <p:spTgt spid="1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0"/>
                                        <p:tgtEl>
                                          <p:spTgt spid="20"/>
                                        </p:tgtEl>
                                      </p:cBhvr>
                                    </p:animEffect>
                                    <p:set>
                                      <p:cBhvr>
                                        <p:cTn id="39" dur="1" fill="hold">
                                          <p:stCondLst>
                                            <p:cond delay="4999"/>
                                          </p:stCondLst>
                                        </p:cTn>
                                        <p:tgtEl>
                                          <p:spTgt spid="20"/>
                                        </p:tgtEl>
                                        <p:attrNameLst>
                                          <p:attrName>style.visibility</p:attrName>
                                        </p:attrNameLst>
                                      </p:cBhvr>
                                      <p:to>
                                        <p:strVal val="hidden"/>
                                      </p:to>
                                    </p:set>
                                  </p:childTnLst>
                                </p:cTn>
                              </p:par>
                              <p:par>
                                <p:cTn id="40" presetID="10" presetClass="entr" presetSubtype="0" fill="hold" grpId="1"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0"/>
                                        <p:tgtEl>
                                          <p:spTgt spid="18"/>
                                        </p:tgtEl>
                                      </p:cBhvr>
                                    </p:animEffect>
                                  </p:childTnLst>
                                </p:cTn>
                              </p:par>
                              <p:par>
                                <p:cTn id="43" presetID="10" presetClass="entr" presetSubtype="0" fill="hold" grpId="3"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0"/>
                                        <p:tgtEl>
                                          <p:spTgt spid="7"/>
                                        </p:tgtEl>
                                      </p:cBhvr>
                                    </p:animEffect>
                                  </p:childTnLst>
                                </p:cTn>
                              </p:par>
                              <p:par>
                                <p:cTn id="54" presetID="10" presetClass="exit" presetSubtype="0" fill="hold" grpId="1" nodeType="withEffect">
                                  <p:stCondLst>
                                    <p:cond delay="0"/>
                                  </p:stCondLst>
                                  <p:childTnLst>
                                    <p:animEffect transition="out" filter="fade">
                                      <p:cBhvr>
                                        <p:cTn id="55" dur="5000"/>
                                        <p:tgtEl>
                                          <p:spTgt spid="9"/>
                                        </p:tgtEl>
                                      </p:cBhvr>
                                    </p:animEffect>
                                    <p:set>
                                      <p:cBhvr>
                                        <p:cTn id="56" dur="1" fill="hold">
                                          <p:stCondLst>
                                            <p:cond delay="49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0"/>
                                        <p:tgtEl>
                                          <p:spTgt spid="10"/>
                                        </p:tgtEl>
                                      </p:cBhvr>
                                    </p:animEffect>
                                    <p:set>
                                      <p:cBhvr>
                                        <p:cTn id="59" dur="1" fill="hold">
                                          <p:stCondLst>
                                            <p:cond delay="4999"/>
                                          </p:stCondLst>
                                        </p:cTn>
                                        <p:tgtEl>
                                          <p:spTgt spid="1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000"/>
                                        <p:tgtEl>
                                          <p:spTgt spid="18"/>
                                        </p:tgtEl>
                                      </p:cBhvr>
                                    </p:animEffect>
                                    <p:set>
                                      <p:cBhvr>
                                        <p:cTn id="62" dur="1" fill="hold">
                                          <p:stCondLst>
                                            <p:cond delay="1999"/>
                                          </p:stCondLst>
                                        </p:cTn>
                                        <p:tgtEl>
                                          <p:spTgt spid="18"/>
                                        </p:tgtEl>
                                        <p:attrNameLst>
                                          <p:attrName>style.visibility</p:attrName>
                                        </p:attrNameLst>
                                      </p:cBhvr>
                                      <p:to>
                                        <p:strVal val="hidden"/>
                                      </p:to>
                                    </p:set>
                                  </p:childTnLst>
                                </p:cTn>
                              </p:par>
                              <p:par>
                                <p:cTn id="63" presetID="10" presetClass="entr" presetSubtype="0" fill="hold" grpId="2"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0"/>
                                        <p:tgtEl>
                                          <p:spTgt spid="15"/>
                                        </p:tgtEl>
                                      </p:cBhvr>
                                    </p:animEffect>
                                  </p:childTnLst>
                                </p:cTn>
                              </p:par>
                              <p:par>
                                <p:cTn id="66" presetID="10" presetClass="entr" presetSubtype="0" fill="hold" grpId="2"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0"/>
                                        <p:tgtEl>
                                          <p:spTgt spid="17"/>
                                        </p:tgtEl>
                                      </p:cBhvr>
                                    </p:animEffect>
                                  </p:childTnLst>
                                </p:cTn>
                              </p:par>
                              <p:par>
                                <p:cTn id="69" presetID="10" presetClass="entr" presetSubtype="0" fill="hold" grpId="2"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0"/>
                                        <p:tgtEl>
                                          <p:spTgt spid="8"/>
                                        </p:tgtEl>
                                      </p:cBhvr>
                                    </p:animEffect>
                                  </p:childTnLst>
                                </p:cTn>
                              </p:par>
                              <p:par>
                                <p:cTn id="77" presetID="10" presetClass="exit" presetSubtype="0" fill="hold" grpId="3" nodeType="withEffect">
                                  <p:stCondLst>
                                    <p:cond delay="0"/>
                                  </p:stCondLst>
                                  <p:childTnLst>
                                    <p:animEffect transition="out" filter="fade">
                                      <p:cBhvr>
                                        <p:cTn id="78" dur="5000"/>
                                        <p:tgtEl>
                                          <p:spTgt spid="15"/>
                                        </p:tgtEl>
                                      </p:cBhvr>
                                    </p:animEffect>
                                    <p:set>
                                      <p:cBhvr>
                                        <p:cTn id="79" dur="1" fill="hold">
                                          <p:stCondLst>
                                            <p:cond delay="4999"/>
                                          </p:stCondLst>
                                        </p:cTn>
                                        <p:tgtEl>
                                          <p:spTgt spid="15"/>
                                        </p:tgtEl>
                                        <p:attrNameLst>
                                          <p:attrName>style.visibility</p:attrName>
                                        </p:attrNameLst>
                                      </p:cBhvr>
                                      <p:to>
                                        <p:strVal val="hidden"/>
                                      </p:to>
                                    </p:set>
                                  </p:childTnLst>
                                </p:cTn>
                              </p:par>
                              <p:par>
                                <p:cTn id="80" presetID="10" presetClass="exit" presetSubtype="0" fill="hold" grpId="3" nodeType="withEffect">
                                  <p:stCondLst>
                                    <p:cond delay="0"/>
                                  </p:stCondLst>
                                  <p:childTnLst>
                                    <p:animEffect transition="out" filter="fade">
                                      <p:cBhvr>
                                        <p:cTn id="81" dur="5000"/>
                                        <p:tgtEl>
                                          <p:spTgt spid="17"/>
                                        </p:tgtEl>
                                      </p:cBhvr>
                                    </p:animEffect>
                                    <p:set>
                                      <p:cBhvr>
                                        <p:cTn id="82" dur="1" fill="hold">
                                          <p:stCondLst>
                                            <p:cond delay="4999"/>
                                          </p:stCondLst>
                                        </p:cTn>
                                        <p:tgtEl>
                                          <p:spTgt spid="17"/>
                                        </p:tgtEl>
                                        <p:attrNameLst>
                                          <p:attrName>style.visibility</p:attrName>
                                        </p:attrNameLst>
                                      </p:cBhvr>
                                      <p:to>
                                        <p:strVal val="hidden"/>
                                      </p:to>
                                    </p:set>
                                  </p:childTnLst>
                                </p:cTn>
                              </p:par>
                              <p:par>
                                <p:cTn id="83" presetID="10" presetClass="exit" presetSubtype="0" fill="hold" grpId="3" nodeType="withEffect">
                                  <p:stCondLst>
                                    <p:cond delay="0"/>
                                  </p:stCondLst>
                                  <p:childTnLst>
                                    <p:animEffect transition="out" filter="fade">
                                      <p:cBhvr>
                                        <p:cTn id="84" dur="5000"/>
                                        <p:tgtEl>
                                          <p:spTgt spid="20"/>
                                        </p:tgtEl>
                                      </p:cBhvr>
                                    </p:animEffect>
                                    <p:set>
                                      <p:cBhvr>
                                        <p:cTn id="85" dur="1" fill="hold">
                                          <p:stCondLst>
                                            <p:cond delay="4999"/>
                                          </p:stCondLst>
                                        </p:cTn>
                                        <p:tgtEl>
                                          <p:spTgt spid="20"/>
                                        </p:tgtEl>
                                        <p:attrNameLst>
                                          <p:attrName>style.visibility</p:attrName>
                                        </p:attrNameLst>
                                      </p:cBhvr>
                                      <p:to>
                                        <p:strVal val="hidden"/>
                                      </p:to>
                                    </p:set>
                                  </p:childTnLst>
                                </p:cTn>
                              </p:par>
                              <p:par>
                                <p:cTn id="86" presetID="10" presetClass="entr" presetSubtype="0" fill="hold" grpId="2"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0"/>
                                        <p:tgtEl>
                                          <p:spTgt spid="9"/>
                                        </p:tgtEl>
                                      </p:cBhvr>
                                    </p:animEffect>
                                  </p:childTnLst>
                                </p:cTn>
                              </p:par>
                              <p:par>
                                <p:cTn id="89" presetID="10" presetClass="entr" presetSubtype="0" fill="hold" grpId="2"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0"/>
                                        <p:tgtEl>
                                          <p:spTgt spid="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1"/>
      <p:bldP spid="10" grpId="2"/>
      <p:bldP spid="10" grpId="3"/>
      <p:bldP spid="11" grpId="0"/>
      <p:bldP spid="12" grpId="0"/>
      <p:bldP spid="15" grpId="0"/>
      <p:bldP spid="15" grpId="1"/>
      <p:bldP spid="15" grpId="2"/>
      <p:bldP spid="15" grpId="3"/>
      <p:bldP spid="17" grpId="0"/>
      <p:bldP spid="17" grpId="1"/>
      <p:bldP spid="17" grpId="2"/>
      <p:bldP spid="17" grpId="3"/>
      <p:bldP spid="18" grpId="0"/>
      <p:bldP spid="18" grpId="1"/>
      <p:bldP spid="18" grpId="2"/>
      <p:bldP spid="20" grpId="0"/>
      <p:bldP spid="20" grpId="1"/>
      <p:bldP spid="20" grpId="2"/>
      <p:bldP spid="20" grpId="3"/>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727090" cy="932675"/>
          </a:xfrm>
        </p:spPr>
        <p:txBody>
          <a:bodyPr>
            <a:normAutofit/>
          </a:bodyPr>
          <a:lstStyle/>
          <a:p>
            <a:pPr algn="l"/>
            <a:r>
              <a:rPr lang="en-US" dirty="0" smtClean="0">
                <a:solidFill>
                  <a:schemeClr val="bg1"/>
                </a:solidFill>
                <a:effectLst>
                  <a:outerShdw blurRad="38100" dist="38100" dir="2700000" algn="tl">
                    <a:srgbClr val="000000">
                      <a:alpha val="43137"/>
                    </a:srgbClr>
                  </a:outerShdw>
                </a:effectLst>
              </a:rPr>
              <a:t>4. 1960-2000</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4260" y="817460"/>
            <a:ext cx="8548290" cy="1497795"/>
          </a:xfrm>
          <a:noFill/>
        </p:spPr>
        <p:txBody>
          <a:bodyPr>
            <a:normAutofit fontScale="85000" lnSpcReduction="10000"/>
          </a:bodyPr>
          <a:lstStyle/>
          <a:p>
            <a:r>
              <a:rPr lang="en-US" dirty="0" smtClean="0"/>
              <a:t>Expansion and growth of the dune field and sand sheet</a:t>
            </a:r>
          </a:p>
          <a:p>
            <a:r>
              <a:rPr lang="en-US" dirty="0" smtClean="0"/>
              <a:t>Development of southern Keeler Dunes</a:t>
            </a:r>
          </a:p>
          <a:p>
            <a:r>
              <a:rPr lang="en-US" dirty="0" smtClean="0"/>
              <a:t>Southern Pacific Railroad ends in 1960</a:t>
            </a:r>
          </a:p>
          <a:p>
            <a:endParaRPr lang="en-US" dirty="0"/>
          </a:p>
        </p:txBody>
      </p:sp>
      <p:sp>
        <p:nvSpPr>
          <p:cNvPr id="4" name="TextBox 3"/>
          <p:cNvSpPr txBox="1"/>
          <p:nvPr/>
        </p:nvSpPr>
        <p:spPr>
          <a:xfrm>
            <a:off x="5608224" y="6396335"/>
            <a:ext cx="3535776" cy="461665"/>
          </a:xfrm>
          <a:prstGeom prst="rect">
            <a:avLst/>
          </a:prstGeom>
          <a:noFill/>
        </p:spPr>
        <p:txBody>
          <a:bodyPr wrap="none" rtlCol="0">
            <a:spAutoFit/>
          </a:bodyPr>
          <a:lstStyle/>
          <a:p>
            <a:pPr algn="r"/>
            <a:r>
              <a:rPr lang="en-US" sz="1200" i="1" dirty="0" smtClean="0">
                <a:solidFill>
                  <a:schemeClr val="bg1"/>
                </a:solidFill>
              </a:rPr>
              <a:t>(view to northwest by  John B. West of water tank and</a:t>
            </a:r>
          </a:p>
          <a:p>
            <a:pPr algn="r"/>
            <a:r>
              <a:rPr lang="en-US" sz="1200" i="1" dirty="0" smtClean="0">
                <a:solidFill>
                  <a:schemeClr val="bg1"/>
                </a:solidFill>
              </a:rPr>
              <a:t>railroad line at north end of Keeler, August 25,1959)</a:t>
            </a:r>
            <a:endParaRPr lang="en-US" sz="1200" i="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0"/>
          <a:ext cx="82296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own Arrow 4"/>
          <p:cNvSpPr/>
          <p:nvPr/>
        </p:nvSpPr>
        <p:spPr>
          <a:xfrm rot="6046803">
            <a:off x="6876300" y="5925325"/>
            <a:ext cx="422455" cy="345645"/>
          </a:xfrm>
          <a:prstGeom prst="downArrow">
            <a:avLst/>
          </a:prstGeom>
          <a:solidFill>
            <a:schemeClr val="accent2"/>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13970" y="5513826"/>
            <a:ext cx="1382580" cy="1344174"/>
          </a:xfrm>
          <a:prstGeom prst="ellipse">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Sand Source Analysis</a:t>
            </a:r>
            <a:endParaRPr lang="en-US" dirty="0">
              <a:solidFill>
                <a:schemeClr val="bg1"/>
              </a:solidFill>
            </a:endParaRPr>
          </a:p>
        </p:txBody>
      </p:sp>
      <p:sp>
        <p:nvSpPr>
          <p:cNvPr id="7" name="TextBox 6"/>
          <p:cNvSpPr txBox="1"/>
          <p:nvPr/>
        </p:nvSpPr>
        <p:spPr>
          <a:xfrm>
            <a:off x="0" y="0"/>
            <a:ext cx="364478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Project Components</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0" y="6581001"/>
            <a:ext cx="2347502" cy="276999"/>
          </a:xfrm>
          <a:prstGeom prst="rect">
            <a:avLst/>
          </a:prstGeom>
          <a:noFill/>
        </p:spPr>
        <p:txBody>
          <a:bodyPr wrap="none" rtlCol="0">
            <a:spAutoFit/>
          </a:bodyPr>
          <a:lstStyle/>
          <a:p>
            <a:r>
              <a:rPr lang="en-US" sz="1200" i="1" dirty="0" smtClean="0">
                <a:solidFill>
                  <a:schemeClr val="bg1"/>
                </a:solidFill>
              </a:rPr>
              <a:t>Close-up of ripples on dune surface</a:t>
            </a:r>
            <a:endParaRPr lang="en-US" sz="1200" i="1" dirty="0">
              <a:solidFill>
                <a:schemeClr val="bg1"/>
              </a:solidFill>
            </a:endParaRPr>
          </a:p>
        </p:txBody>
      </p:sp>
      <p:sp>
        <p:nvSpPr>
          <p:cNvPr id="9" name="Down Arrow 8"/>
          <p:cNvSpPr/>
          <p:nvPr/>
        </p:nvSpPr>
        <p:spPr>
          <a:xfrm rot="9304406">
            <a:off x="7543941" y="5114935"/>
            <a:ext cx="422455" cy="345645"/>
          </a:xfrm>
          <a:prstGeom prst="downArrow">
            <a:avLst/>
          </a:prstGeom>
          <a:solidFill>
            <a:schemeClr val="accent2"/>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12-33-144.jpg"/>
          <p:cNvPicPr>
            <a:picLocks noGrp="1" noChangeAspect="1"/>
          </p:cNvPicPr>
          <p:nvPr>
            <p:ph idx="1"/>
          </p:nvPr>
        </p:nvPicPr>
        <p:blipFill>
          <a:blip r:embed="rId3" cstate="print"/>
          <a:stretch>
            <a:fillRect/>
          </a:stretch>
        </p:blipFill>
        <p:spPr>
          <a:xfrm>
            <a:off x="2" y="0"/>
            <a:ext cx="8875058" cy="6858000"/>
          </a:xfrm>
        </p:spPr>
      </p:pic>
      <p:sp>
        <p:nvSpPr>
          <p:cNvPr id="6" name="TextBox 5"/>
          <p:cNvSpPr txBox="1"/>
          <p:nvPr/>
        </p:nvSpPr>
        <p:spPr>
          <a:xfrm>
            <a:off x="-1" y="0"/>
            <a:ext cx="4994456" cy="523220"/>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1968 to 1998 Dune Field Outline</a:t>
            </a:r>
            <a:endParaRPr lang="en-US" sz="28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2660900"/>
            <a:ext cx="2498130" cy="2585323"/>
          </a:xfrm>
          <a:prstGeom prst="rect">
            <a:avLst/>
          </a:prstGeom>
          <a:noFill/>
        </p:spPr>
        <p:txBody>
          <a:bodyPr wrap="square" rtlCol="0">
            <a:spAutoFit/>
          </a:bodyPr>
          <a:lstStyle/>
          <a:p>
            <a:r>
              <a:rPr lang="en-US" u="sng" dirty="0" smtClean="0"/>
              <a:t>Dune Field Area:</a:t>
            </a:r>
          </a:p>
          <a:p>
            <a:pPr>
              <a:tabLst>
                <a:tab pos="228600" algn="l"/>
              </a:tabLst>
            </a:pPr>
            <a:r>
              <a:rPr lang="en-US" dirty="0" smtClean="0"/>
              <a:t>	1947 = ~ 70 acres</a:t>
            </a:r>
            <a:endParaRPr lang="en-US" sz="800" dirty="0" smtClean="0"/>
          </a:p>
          <a:p>
            <a:pPr>
              <a:tabLst>
                <a:tab pos="228600" algn="l"/>
              </a:tabLst>
            </a:pPr>
            <a:r>
              <a:rPr lang="en-US" dirty="0" smtClean="0"/>
              <a:t>	1968 = ~ 167 acres</a:t>
            </a:r>
          </a:p>
          <a:p>
            <a:pPr>
              <a:tabLst>
                <a:tab pos="228600" algn="l"/>
              </a:tabLst>
            </a:pPr>
            <a:r>
              <a:rPr lang="en-US" dirty="0" smtClean="0"/>
              <a:t>	1998 = ~ 207 acres</a:t>
            </a:r>
          </a:p>
          <a:p>
            <a:pPr>
              <a:tabLst>
                <a:tab pos="228600" algn="l"/>
              </a:tabLst>
            </a:pPr>
            <a:endParaRPr lang="en-US" dirty="0" smtClean="0"/>
          </a:p>
          <a:p>
            <a:pPr>
              <a:tabLst>
                <a:tab pos="228600" algn="l"/>
              </a:tabLst>
            </a:pPr>
            <a:r>
              <a:rPr lang="en-US" u="sng" dirty="0" smtClean="0"/>
              <a:t>Sand Sheet Area:</a:t>
            </a:r>
          </a:p>
          <a:p>
            <a:pPr>
              <a:tabLst>
                <a:tab pos="228600" algn="l"/>
              </a:tabLst>
            </a:pPr>
            <a:r>
              <a:rPr lang="en-US" dirty="0" smtClean="0"/>
              <a:t>	1947 = ~ 450 acres</a:t>
            </a:r>
          </a:p>
          <a:p>
            <a:pPr>
              <a:tabLst>
                <a:tab pos="228600" algn="l"/>
              </a:tabLst>
            </a:pPr>
            <a:r>
              <a:rPr lang="en-US" dirty="0" smtClean="0"/>
              <a:t>	1968 = ~ 1062 acres</a:t>
            </a:r>
          </a:p>
          <a:p>
            <a:pPr>
              <a:tabLst>
                <a:tab pos="228600" algn="l"/>
              </a:tabLst>
            </a:pPr>
            <a:r>
              <a:rPr lang="en-US" dirty="0" smtClean="0"/>
              <a:t>	1998 = ~ 992 acres</a:t>
            </a:r>
            <a:endParaRPr lang="en-US" dirty="0"/>
          </a:p>
        </p:txBody>
      </p:sp>
      <p:cxnSp>
        <p:nvCxnSpPr>
          <p:cNvPr id="8" name="Straight Arrow Connector 7"/>
          <p:cNvCxnSpPr/>
          <p:nvPr/>
        </p:nvCxnSpPr>
        <p:spPr>
          <a:xfrm>
            <a:off x="4111140" y="4120290"/>
            <a:ext cx="1728225" cy="960125"/>
          </a:xfrm>
          <a:prstGeom prst="straightConnector1">
            <a:avLst/>
          </a:prstGeom>
          <a:ln w="3810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2882180" y="2929735"/>
            <a:ext cx="998530" cy="499265"/>
          </a:xfrm>
          <a:prstGeom prst="straightConnector1">
            <a:avLst/>
          </a:prstGeom>
          <a:ln w="38100">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7913235" y="5618085"/>
            <a:ext cx="960125" cy="369332"/>
          </a:xfrm>
          <a:prstGeom prst="rect">
            <a:avLst/>
          </a:prstGeom>
          <a:noFill/>
        </p:spPr>
        <p:txBody>
          <a:bodyPr wrap="square" rtlCol="0">
            <a:spAutoFit/>
          </a:bodyPr>
          <a:lstStyle/>
          <a:p>
            <a:pPr algn="r"/>
            <a:r>
              <a:rPr lang="en-US" dirty="0" smtClean="0"/>
              <a:t>Keeler</a:t>
            </a:r>
            <a:endParaRPr lang="en-US" dirty="0"/>
          </a:p>
        </p:txBody>
      </p:sp>
      <p:pic>
        <p:nvPicPr>
          <p:cNvPr id="182275" name="Picture 3"/>
          <p:cNvPicPr>
            <a:picLocks noChangeAspect="1" noChangeArrowheads="1"/>
          </p:cNvPicPr>
          <p:nvPr/>
        </p:nvPicPr>
        <p:blipFill>
          <a:blip r:embed="rId4" cstate="print"/>
          <a:srcRect/>
          <a:stretch>
            <a:fillRect/>
          </a:stretch>
        </p:blipFill>
        <p:spPr bwMode="auto">
          <a:xfrm>
            <a:off x="7029920" y="88070"/>
            <a:ext cx="1833195" cy="2413648"/>
          </a:xfrm>
          <a:prstGeom prst="rect">
            <a:avLst/>
          </a:prstGeom>
          <a:noFill/>
          <a:ln w="12700">
            <a:solidFill>
              <a:schemeClr val="tx1"/>
            </a:solidFill>
            <a:miter lim="800000"/>
            <a:headEnd/>
            <a:tailEnd/>
          </a:ln>
          <a:effectLst/>
        </p:spPr>
      </p:pic>
      <p:sp>
        <p:nvSpPr>
          <p:cNvPr id="12" name="Freeform 11"/>
          <p:cNvSpPr/>
          <p:nvPr/>
        </p:nvSpPr>
        <p:spPr>
          <a:xfrm>
            <a:off x="2595055" y="2123230"/>
            <a:ext cx="5779039" cy="4454979"/>
          </a:xfrm>
          <a:custGeom>
            <a:avLst/>
            <a:gdLst>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610100 w 5553075"/>
              <a:gd name="connsiteY23" fmla="*/ 3267075 h 4381500"/>
              <a:gd name="connsiteX24" fmla="*/ 4676775 w 5553075"/>
              <a:gd name="connsiteY24" fmla="*/ 3495675 h 4381500"/>
              <a:gd name="connsiteX25" fmla="*/ 4914900 w 5553075"/>
              <a:gd name="connsiteY25" fmla="*/ 381952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00050 w 5553075"/>
              <a:gd name="connsiteY46" fmla="*/ 1057275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564775 w 5553075"/>
              <a:gd name="connsiteY23" fmla="*/ 3253750 h 4381500"/>
              <a:gd name="connsiteX24" fmla="*/ 4676775 w 5553075"/>
              <a:gd name="connsiteY24" fmla="*/ 3495675 h 4381500"/>
              <a:gd name="connsiteX25" fmla="*/ 4914900 w 5553075"/>
              <a:gd name="connsiteY25" fmla="*/ 381952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00050 w 5553075"/>
              <a:gd name="connsiteY46" fmla="*/ 1057275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564775 w 5553075"/>
              <a:gd name="connsiteY23" fmla="*/ 3253750 h 4381500"/>
              <a:gd name="connsiteX24" fmla="*/ 4676775 w 5553075"/>
              <a:gd name="connsiteY24" fmla="*/ 3495675 h 4381500"/>
              <a:gd name="connsiteX25" fmla="*/ 4910420 w 5553075"/>
              <a:gd name="connsiteY25" fmla="*/ 375301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00050 w 5553075"/>
              <a:gd name="connsiteY46" fmla="*/ 1057275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564775 w 5553075"/>
              <a:gd name="connsiteY23" fmla="*/ 3253750 h 4381500"/>
              <a:gd name="connsiteX24" fmla="*/ 4676775 w 5553075"/>
              <a:gd name="connsiteY24" fmla="*/ 3495675 h 4381500"/>
              <a:gd name="connsiteX25" fmla="*/ 4910420 w 5553075"/>
              <a:gd name="connsiteY25" fmla="*/ 375301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30185 w 5553075"/>
              <a:gd name="connsiteY46" fmla="*/ 1030470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0 w 5553075"/>
              <a:gd name="connsiteY0" fmla="*/ 0 h 4381500"/>
              <a:gd name="connsiteX1" fmla="*/ 136946 w 5553075"/>
              <a:gd name="connsiteY1" fmla="*/ 176449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564775 w 5553075"/>
              <a:gd name="connsiteY23" fmla="*/ 3253750 h 4381500"/>
              <a:gd name="connsiteX24" fmla="*/ 4676775 w 5553075"/>
              <a:gd name="connsiteY24" fmla="*/ 3495675 h 4381500"/>
              <a:gd name="connsiteX25" fmla="*/ 4910420 w 5553075"/>
              <a:gd name="connsiteY25" fmla="*/ 375301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30185 w 5553075"/>
              <a:gd name="connsiteY46" fmla="*/ 1030470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429000 w 5543550"/>
              <a:gd name="connsiteY18" fmla="*/ 2496202 h 4353577"/>
              <a:gd name="connsiteX19" fmla="*/ 3514725 w 5543550"/>
              <a:gd name="connsiteY19" fmla="*/ 2543827 h 4353577"/>
              <a:gd name="connsiteX20" fmla="*/ 3600450 w 5543550"/>
              <a:gd name="connsiteY20" fmla="*/ 2553352 h 4353577"/>
              <a:gd name="connsiteX21" fmla="*/ 3752850 w 5543550"/>
              <a:gd name="connsiteY21" fmla="*/ 2705752 h 4353577"/>
              <a:gd name="connsiteX22" fmla="*/ 4171950 w 5543550"/>
              <a:gd name="connsiteY22" fmla="*/ 2972452 h 4353577"/>
              <a:gd name="connsiteX23" fmla="*/ 4555250 w 5543550"/>
              <a:gd name="connsiteY23" fmla="*/ 3225827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914900 w 5543550"/>
              <a:gd name="connsiteY30" fmla="*/ 3915427 h 4353577"/>
              <a:gd name="connsiteX31" fmla="*/ 4333875 w 5543550"/>
              <a:gd name="connsiteY31" fmla="*/ 3563002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14725 w 5543550"/>
              <a:gd name="connsiteY19" fmla="*/ 2543827 h 4353577"/>
              <a:gd name="connsiteX20" fmla="*/ 3600450 w 5543550"/>
              <a:gd name="connsiteY20" fmla="*/ 2553352 h 4353577"/>
              <a:gd name="connsiteX21" fmla="*/ 3752850 w 5543550"/>
              <a:gd name="connsiteY21" fmla="*/ 2705752 h 4353577"/>
              <a:gd name="connsiteX22" fmla="*/ 4171950 w 5543550"/>
              <a:gd name="connsiteY22" fmla="*/ 2972452 h 4353577"/>
              <a:gd name="connsiteX23" fmla="*/ 4555250 w 5543550"/>
              <a:gd name="connsiteY23" fmla="*/ 3225827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914900 w 5543550"/>
              <a:gd name="connsiteY30" fmla="*/ 3915427 h 4353577"/>
              <a:gd name="connsiteX31" fmla="*/ 4333875 w 5543550"/>
              <a:gd name="connsiteY31" fmla="*/ 3563002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52850 w 5543550"/>
              <a:gd name="connsiteY21" fmla="*/ 2705752 h 4353577"/>
              <a:gd name="connsiteX22" fmla="*/ 4171950 w 5543550"/>
              <a:gd name="connsiteY22" fmla="*/ 2972452 h 4353577"/>
              <a:gd name="connsiteX23" fmla="*/ 4555250 w 5543550"/>
              <a:gd name="connsiteY23" fmla="*/ 3225827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914900 w 5543550"/>
              <a:gd name="connsiteY30" fmla="*/ 3915427 h 4353577"/>
              <a:gd name="connsiteX31" fmla="*/ 4333875 w 5543550"/>
              <a:gd name="connsiteY31" fmla="*/ 3563002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52850 w 5543550"/>
              <a:gd name="connsiteY21" fmla="*/ 2705752 h 4353577"/>
              <a:gd name="connsiteX22" fmla="*/ 4171950 w 5543550"/>
              <a:gd name="connsiteY22" fmla="*/ 2972452 h 4353577"/>
              <a:gd name="connsiteX23" fmla="*/ 4555250 w 5543550"/>
              <a:gd name="connsiteY23" fmla="*/ 3225827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914900 w 5543550"/>
              <a:gd name="connsiteY30" fmla="*/ 3915427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52850 w 5543550"/>
              <a:gd name="connsiteY21" fmla="*/ 2705752 h 4353577"/>
              <a:gd name="connsiteX22" fmla="*/ 4171950 w 5543550"/>
              <a:gd name="connsiteY22" fmla="*/ 2972452 h 4353577"/>
              <a:gd name="connsiteX23" fmla="*/ 4555250 w 5543550"/>
              <a:gd name="connsiteY23" fmla="*/ 3225827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892561 w 5543550"/>
              <a:gd name="connsiteY30" fmla="*/ 3935922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52850 w 5543550"/>
              <a:gd name="connsiteY21" fmla="*/ 2705752 h 4353577"/>
              <a:gd name="connsiteX22" fmla="*/ 4171950 w 5543550"/>
              <a:gd name="connsiteY22" fmla="*/ 2972452 h 4353577"/>
              <a:gd name="connsiteX23" fmla="*/ 4526012 w 5543550"/>
              <a:gd name="connsiteY23" fmla="*/ 3230426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892561 w 5543550"/>
              <a:gd name="connsiteY30" fmla="*/ 3935922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92913 w 5543550"/>
              <a:gd name="connsiteY21" fmla="*/ 2673456 h 4353577"/>
              <a:gd name="connsiteX22" fmla="*/ 4171950 w 5543550"/>
              <a:gd name="connsiteY22" fmla="*/ 2972452 h 4353577"/>
              <a:gd name="connsiteX23" fmla="*/ 4526012 w 5543550"/>
              <a:gd name="connsiteY23" fmla="*/ 3230426 h 4353577"/>
              <a:gd name="connsiteX24" fmla="*/ 4667250 w 5543550"/>
              <a:gd name="connsiteY24" fmla="*/ 3467752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892561 w 5543550"/>
              <a:gd name="connsiteY30" fmla="*/ 3935922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92913 w 5543550"/>
              <a:gd name="connsiteY21" fmla="*/ 2673456 h 4353577"/>
              <a:gd name="connsiteX22" fmla="*/ 4171950 w 5543550"/>
              <a:gd name="connsiteY22" fmla="*/ 2972452 h 4353577"/>
              <a:gd name="connsiteX23" fmla="*/ 4526012 w 5543550"/>
              <a:gd name="connsiteY23" fmla="*/ 3230426 h 4353577"/>
              <a:gd name="connsiteX24" fmla="*/ 4635977 w 5543550"/>
              <a:gd name="connsiteY24" fmla="*/ 3453215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892561 w 5543550"/>
              <a:gd name="connsiteY30" fmla="*/ 3935922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92913 w 5543550"/>
              <a:gd name="connsiteY21" fmla="*/ 2673456 h 4353577"/>
              <a:gd name="connsiteX22" fmla="*/ 4171950 w 5543550"/>
              <a:gd name="connsiteY22" fmla="*/ 2972452 h 4353577"/>
              <a:gd name="connsiteX23" fmla="*/ 4452702 w 5543550"/>
              <a:gd name="connsiteY23" fmla="*/ 3193295 h 4353577"/>
              <a:gd name="connsiteX24" fmla="*/ 4635977 w 5543550"/>
              <a:gd name="connsiteY24" fmla="*/ 3453215 h 4353577"/>
              <a:gd name="connsiteX25" fmla="*/ 4900895 w 5543550"/>
              <a:gd name="connsiteY25" fmla="*/ 3725092 h 4353577"/>
              <a:gd name="connsiteX26" fmla="*/ 5162550 w 5543550"/>
              <a:gd name="connsiteY26" fmla="*/ 3944002 h 4353577"/>
              <a:gd name="connsiteX27" fmla="*/ 5343525 w 5543550"/>
              <a:gd name="connsiteY27" fmla="*/ 4153552 h 4353577"/>
              <a:gd name="connsiteX28" fmla="*/ 5543550 w 5543550"/>
              <a:gd name="connsiteY28" fmla="*/ 4296427 h 4353577"/>
              <a:gd name="connsiteX29" fmla="*/ 5495925 w 5543550"/>
              <a:gd name="connsiteY29" fmla="*/ 4353577 h 4353577"/>
              <a:gd name="connsiteX30" fmla="*/ 4892561 w 5543550"/>
              <a:gd name="connsiteY30" fmla="*/ 3935922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43550"/>
              <a:gd name="connsiteY0" fmla="*/ 0 h 4353577"/>
              <a:gd name="connsiteX1" fmla="*/ 127421 w 5543550"/>
              <a:gd name="connsiteY1" fmla="*/ 148526 h 4353577"/>
              <a:gd name="connsiteX2" fmla="*/ 257175 w 5543550"/>
              <a:gd name="connsiteY2" fmla="*/ 381652 h 4353577"/>
              <a:gd name="connsiteX3" fmla="*/ 361950 w 5543550"/>
              <a:gd name="connsiteY3" fmla="*/ 543577 h 4353577"/>
              <a:gd name="connsiteX4" fmla="*/ 457200 w 5543550"/>
              <a:gd name="connsiteY4" fmla="*/ 695977 h 4353577"/>
              <a:gd name="connsiteX5" fmla="*/ 476250 w 5543550"/>
              <a:gd name="connsiteY5" fmla="*/ 781702 h 4353577"/>
              <a:gd name="connsiteX6" fmla="*/ 695325 w 5543550"/>
              <a:gd name="connsiteY6" fmla="*/ 991252 h 4353577"/>
              <a:gd name="connsiteX7" fmla="*/ 952500 w 5543550"/>
              <a:gd name="connsiteY7" fmla="*/ 1115077 h 4353577"/>
              <a:gd name="connsiteX8" fmla="*/ 1114425 w 5543550"/>
              <a:gd name="connsiteY8" fmla="*/ 1267477 h 4353577"/>
              <a:gd name="connsiteX9" fmla="*/ 1323975 w 5543550"/>
              <a:gd name="connsiteY9" fmla="*/ 1419877 h 4353577"/>
              <a:gd name="connsiteX10" fmla="*/ 1552575 w 5543550"/>
              <a:gd name="connsiteY10" fmla="*/ 1591327 h 4353577"/>
              <a:gd name="connsiteX11" fmla="*/ 1657350 w 5543550"/>
              <a:gd name="connsiteY11" fmla="*/ 1715152 h 4353577"/>
              <a:gd name="connsiteX12" fmla="*/ 1838325 w 5543550"/>
              <a:gd name="connsiteY12" fmla="*/ 1810402 h 4353577"/>
              <a:gd name="connsiteX13" fmla="*/ 2143125 w 5543550"/>
              <a:gd name="connsiteY13" fmla="*/ 1972327 h 4353577"/>
              <a:gd name="connsiteX14" fmla="*/ 2400300 w 5543550"/>
              <a:gd name="connsiteY14" fmla="*/ 2134252 h 4353577"/>
              <a:gd name="connsiteX15" fmla="*/ 2476500 w 5543550"/>
              <a:gd name="connsiteY15" fmla="*/ 2162827 h 4353577"/>
              <a:gd name="connsiteX16" fmla="*/ 2590800 w 5543550"/>
              <a:gd name="connsiteY16" fmla="*/ 2239027 h 4353577"/>
              <a:gd name="connsiteX17" fmla="*/ 3038475 w 5543550"/>
              <a:gd name="connsiteY17" fmla="*/ 2400952 h 4353577"/>
              <a:gd name="connsiteX18" fmla="*/ 3389709 w 5543550"/>
              <a:gd name="connsiteY18" fmla="*/ 2487799 h 4353577"/>
              <a:gd name="connsiteX19" fmla="*/ 3536329 w 5543550"/>
              <a:gd name="connsiteY19" fmla="*/ 2524931 h 4353577"/>
              <a:gd name="connsiteX20" fmla="*/ 3600450 w 5543550"/>
              <a:gd name="connsiteY20" fmla="*/ 2553352 h 4353577"/>
              <a:gd name="connsiteX21" fmla="*/ 3792913 w 5543550"/>
              <a:gd name="connsiteY21" fmla="*/ 2673456 h 4353577"/>
              <a:gd name="connsiteX22" fmla="*/ 4171950 w 5543550"/>
              <a:gd name="connsiteY22" fmla="*/ 2972452 h 4353577"/>
              <a:gd name="connsiteX23" fmla="*/ 4452702 w 5543550"/>
              <a:gd name="connsiteY23" fmla="*/ 3193295 h 4353577"/>
              <a:gd name="connsiteX24" fmla="*/ 4635977 w 5543550"/>
              <a:gd name="connsiteY24" fmla="*/ 3453215 h 4353577"/>
              <a:gd name="connsiteX25" fmla="*/ 4900895 w 5543550"/>
              <a:gd name="connsiteY25" fmla="*/ 3725092 h 4353577"/>
              <a:gd name="connsiteX26" fmla="*/ 5162550 w 5543550"/>
              <a:gd name="connsiteY26" fmla="*/ 3944002 h 4353577"/>
              <a:gd name="connsiteX27" fmla="*/ 5369075 w 5543550"/>
              <a:gd name="connsiteY27" fmla="*/ 4121579 h 4353577"/>
              <a:gd name="connsiteX28" fmla="*/ 5543550 w 5543550"/>
              <a:gd name="connsiteY28" fmla="*/ 4296427 h 4353577"/>
              <a:gd name="connsiteX29" fmla="*/ 5495925 w 5543550"/>
              <a:gd name="connsiteY29" fmla="*/ 4353577 h 4353577"/>
              <a:gd name="connsiteX30" fmla="*/ 4892561 w 5543550"/>
              <a:gd name="connsiteY30" fmla="*/ 3935922 h 4353577"/>
              <a:gd name="connsiteX31" fmla="*/ 4306082 w 5543550"/>
              <a:gd name="connsiteY31" fmla="*/ 3601740 h 4353577"/>
              <a:gd name="connsiteX32" fmla="*/ 3771900 w 5543550"/>
              <a:gd name="connsiteY32" fmla="*/ 3277252 h 4353577"/>
              <a:gd name="connsiteX33" fmla="*/ 3314700 w 5543550"/>
              <a:gd name="connsiteY33" fmla="*/ 3020077 h 4353577"/>
              <a:gd name="connsiteX34" fmla="*/ 2543175 w 5543550"/>
              <a:gd name="connsiteY34" fmla="*/ 2610502 h 4353577"/>
              <a:gd name="connsiteX35" fmla="*/ 2114550 w 5543550"/>
              <a:gd name="connsiteY35" fmla="*/ 2362852 h 4353577"/>
              <a:gd name="connsiteX36" fmla="*/ 1924050 w 5543550"/>
              <a:gd name="connsiteY36" fmla="*/ 2248552 h 4353577"/>
              <a:gd name="connsiteX37" fmla="*/ 1828800 w 5543550"/>
              <a:gd name="connsiteY37" fmla="*/ 2143777 h 4353577"/>
              <a:gd name="connsiteX38" fmla="*/ 1657350 w 5543550"/>
              <a:gd name="connsiteY38" fmla="*/ 2000902 h 4353577"/>
              <a:gd name="connsiteX39" fmla="*/ 1485900 w 5543550"/>
              <a:gd name="connsiteY39" fmla="*/ 1848502 h 4353577"/>
              <a:gd name="connsiteX40" fmla="*/ 1209675 w 5543550"/>
              <a:gd name="connsiteY40" fmla="*/ 1629427 h 4353577"/>
              <a:gd name="connsiteX41" fmla="*/ 1009650 w 5543550"/>
              <a:gd name="connsiteY41" fmla="*/ 1477027 h 4353577"/>
              <a:gd name="connsiteX42" fmla="*/ 933450 w 5543550"/>
              <a:gd name="connsiteY42" fmla="*/ 1381777 h 4353577"/>
              <a:gd name="connsiteX43" fmla="*/ 790575 w 5543550"/>
              <a:gd name="connsiteY43" fmla="*/ 1334152 h 4353577"/>
              <a:gd name="connsiteX44" fmla="*/ 666750 w 5543550"/>
              <a:gd name="connsiteY44" fmla="*/ 1267477 h 4353577"/>
              <a:gd name="connsiteX45" fmla="*/ 571500 w 5543550"/>
              <a:gd name="connsiteY45" fmla="*/ 1162702 h 4353577"/>
              <a:gd name="connsiteX46" fmla="*/ 420660 w 5543550"/>
              <a:gd name="connsiteY46" fmla="*/ 1002547 h 4353577"/>
              <a:gd name="connsiteX47" fmla="*/ 247650 w 5543550"/>
              <a:gd name="connsiteY47" fmla="*/ 734077 h 4353577"/>
              <a:gd name="connsiteX48" fmla="*/ 114300 w 5543550"/>
              <a:gd name="connsiteY48" fmla="*/ 448327 h 4353577"/>
              <a:gd name="connsiteX49" fmla="*/ 0 w 5543550"/>
              <a:gd name="connsiteY49" fmla="*/ 153052 h 4353577"/>
              <a:gd name="connsiteX50" fmla="*/ 17456 w 5543550"/>
              <a:gd name="connsiteY50" fmla="*/ 0 h 4353577"/>
              <a:gd name="connsiteX0" fmla="*/ 17456 w 5552350"/>
              <a:gd name="connsiteY0" fmla="*/ 0 h 4353577"/>
              <a:gd name="connsiteX1" fmla="*/ 127421 w 5552350"/>
              <a:gd name="connsiteY1" fmla="*/ 148526 h 4353577"/>
              <a:gd name="connsiteX2" fmla="*/ 257175 w 5552350"/>
              <a:gd name="connsiteY2" fmla="*/ 381652 h 4353577"/>
              <a:gd name="connsiteX3" fmla="*/ 361950 w 5552350"/>
              <a:gd name="connsiteY3" fmla="*/ 543577 h 4353577"/>
              <a:gd name="connsiteX4" fmla="*/ 457200 w 5552350"/>
              <a:gd name="connsiteY4" fmla="*/ 695977 h 4353577"/>
              <a:gd name="connsiteX5" fmla="*/ 476250 w 5552350"/>
              <a:gd name="connsiteY5" fmla="*/ 781702 h 4353577"/>
              <a:gd name="connsiteX6" fmla="*/ 695325 w 5552350"/>
              <a:gd name="connsiteY6" fmla="*/ 991252 h 4353577"/>
              <a:gd name="connsiteX7" fmla="*/ 952500 w 5552350"/>
              <a:gd name="connsiteY7" fmla="*/ 1115077 h 4353577"/>
              <a:gd name="connsiteX8" fmla="*/ 1114425 w 5552350"/>
              <a:gd name="connsiteY8" fmla="*/ 1267477 h 4353577"/>
              <a:gd name="connsiteX9" fmla="*/ 1323975 w 5552350"/>
              <a:gd name="connsiteY9" fmla="*/ 1419877 h 4353577"/>
              <a:gd name="connsiteX10" fmla="*/ 1552575 w 5552350"/>
              <a:gd name="connsiteY10" fmla="*/ 1591327 h 4353577"/>
              <a:gd name="connsiteX11" fmla="*/ 1657350 w 5552350"/>
              <a:gd name="connsiteY11" fmla="*/ 1715152 h 4353577"/>
              <a:gd name="connsiteX12" fmla="*/ 1838325 w 5552350"/>
              <a:gd name="connsiteY12" fmla="*/ 1810402 h 4353577"/>
              <a:gd name="connsiteX13" fmla="*/ 2143125 w 5552350"/>
              <a:gd name="connsiteY13" fmla="*/ 1972327 h 4353577"/>
              <a:gd name="connsiteX14" fmla="*/ 2400300 w 5552350"/>
              <a:gd name="connsiteY14" fmla="*/ 2134252 h 4353577"/>
              <a:gd name="connsiteX15" fmla="*/ 2476500 w 5552350"/>
              <a:gd name="connsiteY15" fmla="*/ 2162827 h 4353577"/>
              <a:gd name="connsiteX16" fmla="*/ 2590800 w 5552350"/>
              <a:gd name="connsiteY16" fmla="*/ 2239027 h 4353577"/>
              <a:gd name="connsiteX17" fmla="*/ 3038475 w 5552350"/>
              <a:gd name="connsiteY17" fmla="*/ 2400952 h 4353577"/>
              <a:gd name="connsiteX18" fmla="*/ 3389709 w 5552350"/>
              <a:gd name="connsiteY18" fmla="*/ 2487799 h 4353577"/>
              <a:gd name="connsiteX19" fmla="*/ 3536329 w 5552350"/>
              <a:gd name="connsiteY19" fmla="*/ 2524931 h 4353577"/>
              <a:gd name="connsiteX20" fmla="*/ 3600450 w 5552350"/>
              <a:gd name="connsiteY20" fmla="*/ 2553352 h 4353577"/>
              <a:gd name="connsiteX21" fmla="*/ 3792913 w 5552350"/>
              <a:gd name="connsiteY21" fmla="*/ 2673456 h 4353577"/>
              <a:gd name="connsiteX22" fmla="*/ 4171950 w 5552350"/>
              <a:gd name="connsiteY22" fmla="*/ 2972452 h 4353577"/>
              <a:gd name="connsiteX23" fmla="*/ 4452702 w 5552350"/>
              <a:gd name="connsiteY23" fmla="*/ 3193295 h 4353577"/>
              <a:gd name="connsiteX24" fmla="*/ 4635977 w 5552350"/>
              <a:gd name="connsiteY24" fmla="*/ 3453215 h 4353577"/>
              <a:gd name="connsiteX25" fmla="*/ 4900895 w 5552350"/>
              <a:gd name="connsiteY25" fmla="*/ 3725092 h 4353577"/>
              <a:gd name="connsiteX26" fmla="*/ 5162550 w 5552350"/>
              <a:gd name="connsiteY26" fmla="*/ 3944002 h 4353577"/>
              <a:gd name="connsiteX27" fmla="*/ 5369075 w 5552350"/>
              <a:gd name="connsiteY27" fmla="*/ 4121579 h 4353577"/>
              <a:gd name="connsiteX28" fmla="*/ 5552350 w 5552350"/>
              <a:gd name="connsiteY28" fmla="*/ 4270104 h 4353577"/>
              <a:gd name="connsiteX29" fmla="*/ 5495925 w 5552350"/>
              <a:gd name="connsiteY29" fmla="*/ 4353577 h 4353577"/>
              <a:gd name="connsiteX30" fmla="*/ 4892561 w 5552350"/>
              <a:gd name="connsiteY30" fmla="*/ 3935922 h 4353577"/>
              <a:gd name="connsiteX31" fmla="*/ 4306082 w 5552350"/>
              <a:gd name="connsiteY31" fmla="*/ 3601740 h 4353577"/>
              <a:gd name="connsiteX32" fmla="*/ 3771900 w 5552350"/>
              <a:gd name="connsiteY32" fmla="*/ 3277252 h 4353577"/>
              <a:gd name="connsiteX33" fmla="*/ 3314700 w 5552350"/>
              <a:gd name="connsiteY33" fmla="*/ 3020077 h 4353577"/>
              <a:gd name="connsiteX34" fmla="*/ 2543175 w 5552350"/>
              <a:gd name="connsiteY34" fmla="*/ 2610502 h 4353577"/>
              <a:gd name="connsiteX35" fmla="*/ 2114550 w 5552350"/>
              <a:gd name="connsiteY35" fmla="*/ 2362852 h 4353577"/>
              <a:gd name="connsiteX36" fmla="*/ 1924050 w 5552350"/>
              <a:gd name="connsiteY36" fmla="*/ 2248552 h 4353577"/>
              <a:gd name="connsiteX37" fmla="*/ 1828800 w 5552350"/>
              <a:gd name="connsiteY37" fmla="*/ 2143777 h 4353577"/>
              <a:gd name="connsiteX38" fmla="*/ 1657350 w 5552350"/>
              <a:gd name="connsiteY38" fmla="*/ 2000902 h 4353577"/>
              <a:gd name="connsiteX39" fmla="*/ 1485900 w 5552350"/>
              <a:gd name="connsiteY39" fmla="*/ 1848502 h 4353577"/>
              <a:gd name="connsiteX40" fmla="*/ 1209675 w 5552350"/>
              <a:gd name="connsiteY40" fmla="*/ 1629427 h 4353577"/>
              <a:gd name="connsiteX41" fmla="*/ 1009650 w 5552350"/>
              <a:gd name="connsiteY41" fmla="*/ 1477027 h 4353577"/>
              <a:gd name="connsiteX42" fmla="*/ 933450 w 5552350"/>
              <a:gd name="connsiteY42" fmla="*/ 1381777 h 4353577"/>
              <a:gd name="connsiteX43" fmla="*/ 790575 w 5552350"/>
              <a:gd name="connsiteY43" fmla="*/ 1334152 h 4353577"/>
              <a:gd name="connsiteX44" fmla="*/ 666750 w 5552350"/>
              <a:gd name="connsiteY44" fmla="*/ 1267477 h 4353577"/>
              <a:gd name="connsiteX45" fmla="*/ 571500 w 5552350"/>
              <a:gd name="connsiteY45" fmla="*/ 1162702 h 4353577"/>
              <a:gd name="connsiteX46" fmla="*/ 420660 w 5552350"/>
              <a:gd name="connsiteY46" fmla="*/ 1002547 h 4353577"/>
              <a:gd name="connsiteX47" fmla="*/ 247650 w 5552350"/>
              <a:gd name="connsiteY47" fmla="*/ 734077 h 4353577"/>
              <a:gd name="connsiteX48" fmla="*/ 114300 w 5552350"/>
              <a:gd name="connsiteY48" fmla="*/ 448327 h 4353577"/>
              <a:gd name="connsiteX49" fmla="*/ 0 w 5552350"/>
              <a:gd name="connsiteY49" fmla="*/ 153052 h 4353577"/>
              <a:gd name="connsiteX50" fmla="*/ 17456 w 5552350"/>
              <a:gd name="connsiteY50" fmla="*/ 0 h 4353577"/>
              <a:gd name="connsiteX0" fmla="*/ 17456 w 5552350"/>
              <a:gd name="connsiteY0" fmla="*/ 0 h 4353577"/>
              <a:gd name="connsiteX1" fmla="*/ 127421 w 5552350"/>
              <a:gd name="connsiteY1" fmla="*/ 148526 h 4353577"/>
              <a:gd name="connsiteX2" fmla="*/ 257175 w 5552350"/>
              <a:gd name="connsiteY2" fmla="*/ 381652 h 4353577"/>
              <a:gd name="connsiteX3" fmla="*/ 361950 w 5552350"/>
              <a:gd name="connsiteY3" fmla="*/ 543577 h 4353577"/>
              <a:gd name="connsiteX4" fmla="*/ 457200 w 5552350"/>
              <a:gd name="connsiteY4" fmla="*/ 695977 h 4353577"/>
              <a:gd name="connsiteX5" fmla="*/ 476250 w 5552350"/>
              <a:gd name="connsiteY5" fmla="*/ 781702 h 4353577"/>
              <a:gd name="connsiteX6" fmla="*/ 695325 w 5552350"/>
              <a:gd name="connsiteY6" fmla="*/ 991252 h 4353577"/>
              <a:gd name="connsiteX7" fmla="*/ 952500 w 5552350"/>
              <a:gd name="connsiteY7" fmla="*/ 1115077 h 4353577"/>
              <a:gd name="connsiteX8" fmla="*/ 1114425 w 5552350"/>
              <a:gd name="connsiteY8" fmla="*/ 1267477 h 4353577"/>
              <a:gd name="connsiteX9" fmla="*/ 1323975 w 5552350"/>
              <a:gd name="connsiteY9" fmla="*/ 1419877 h 4353577"/>
              <a:gd name="connsiteX10" fmla="*/ 1552575 w 5552350"/>
              <a:gd name="connsiteY10" fmla="*/ 1591327 h 4353577"/>
              <a:gd name="connsiteX11" fmla="*/ 1657350 w 5552350"/>
              <a:gd name="connsiteY11" fmla="*/ 1715152 h 4353577"/>
              <a:gd name="connsiteX12" fmla="*/ 1838325 w 5552350"/>
              <a:gd name="connsiteY12" fmla="*/ 1810402 h 4353577"/>
              <a:gd name="connsiteX13" fmla="*/ 2143125 w 5552350"/>
              <a:gd name="connsiteY13" fmla="*/ 1972327 h 4353577"/>
              <a:gd name="connsiteX14" fmla="*/ 2400300 w 5552350"/>
              <a:gd name="connsiteY14" fmla="*/ 2134252 h 4353577"/>
              <a:gd name="connsiteX15" fmla="*/ 2476500 w 5552350"/>
              <a:gd name="connsiteY15" fmla="*/ 2162827 h 4353577"/>
              <a:gd name="connsiteX16" fmla="*/ 2590800 w 5552350"/>
              <a:gd name="connsiteY16" fmla="*/ 2239027 h 4353577"/>
              <a:gd name="connsiteX17" fmla="*/ 3038475 w 5552350"/>
              <a:gd name="connsiteY17" fmla="*/ 2400952 h 4353577"/>
              <a:gd name="connsiteX18" fmla="*/ 3389709 w 5552350"/>
              <a:gd name="connsiteY18" fmla="*/ 2487799 h 4353577"/>
              <a:gd name="connsiteX19" fmla="*/ 3536329 w 5552350"/>
              <a:gd name="connsiteY19" fmla="*/ 2524931 h 4353577"/>
              <a:gd name="connsiteX20" fmla="*/ 3600450 w 5552350"/>
              <a:gd name="connsiteY20" fmla="*/ 2553352 h 4353577"/>
              <a:gd name="connsiteX21" fmla="*/ 3792913 w 5552350"/>
              <a:gd name="connsiteY21" fmla="*/ 2673456 h 4353577"/>
              <a:gd name="connsiteX22" fmla="*/ 4171950 w 5552350"/>
              <a:gd name="connsiteY22" fmla="*/ 2972452 h 4353577"/>
              <a:gd name="connsiteX23" fmla="*/ 4452702 w 5552350"/>
              <a:gd name="connsiteY23" fmla="*/ 3193295 h 4353577"/>
              <a:gd name="connsiteX24" fmla="*/ 4635977 w 5552350"/>
              <a:gd name="connsiteY24" fmla="*/ 3453215 h 4353577"/>
              <a:gd name="connsiteX25" fmla="*/ 4900895 w 5552350"/>
              <a:gd name="connsiteY25" fmla="*/ 3725092 h 4353577"/>
              <a:gd name="connsiteX26" fmla="*/ 5162550 w 5552350"/>
              <a:gd name="connsiteY26" fmla="*/ 3944002 h 4353577"/>
              <a:gd name="connsiteX27" fmla="*/ 5369075 w 5552350"/>
              <a:gd name="connsiteY27" fmla="*/ 4121579 h 4353577"/>
              <a:gd name="connsiteX28" fmla="*/ 5552350 w 5552350"/>
              <a:gd name="connsiteY28" fmla="*/ 4270104 h 4353577"/>
              <a:gd name="connsiteX29" fmla="*/ 5495925 w 5552350"/>
              <a:gd name="connsiteY29" fmla="*/ 4353577 h 4353577"/>
              <a:gd name="connsiteX30" fmla="*/ 4892561 w 5552350"/>
              <a:gd name="connsiteY30" fmla="*/ 3935922 h 4353577"/>
              <a:gd name="connsiteX31" fmla="*/ 4306082 w 5552350"/>
              <a:gd name="connsiteY31" fmla="*/ 3601740 h 4353577"/>
              <a:gd name="connsiteX32" fmla="*/ 3771900 w 5552350"/>
              <a:gd name="connsiteY32" fmla="*/ 3277252 h 4353577"/>
              <a:gd name="connsiteX33" fmla="*/ 3314700 w 5552350"/>
              <a:gd name="connsiteY33" fmla="*/ 3020077 h 4353577"/>
              <a:gd name="connsiteX34" fmla="*/ 2543175 w 5552350"/>
              <a:gd name="connsiteY34" fmla="*/ 2610502 h 4353577"/>
              <a:gd name="connsiteX35" fmla="*/ 2114550 w 5552350"/>
              <a:gd name="connsiteY35" fmla="*/ 2362852 h 4353577"/>
              <a:gd name="connsiteX36" fmla="*/ 1924050 w 5552350"/>
              <a:gd name="connsiteY36" fmla="*/ 2248552 h 4353577"/>
              <a:gd name="connsiteX37" fmla="*/ 1828800 w 5552350"/>
              <a:gd name="connsiteY37" fmla="*/ 2143777 h 4353577"/>
              <a:gd name="connsiteX38" fmla="*/ 1657350 w 5552350"/>
              <a:gd name="connsiteY38" fmla="*/ 2000902 h 4353577"/>
              <a:gd name="connsiteX39" fmla="*/ 1485900 w 5552350"/>
              <a:gd name="connsiteY39" fmla="*/ 1848502 h 4353577"/>
              <a:gd name="connsiteX40" fmla="*/ 1209675 w 5552350"/>
              <a:gd name="connsiteY40" fmla="*/ 1629427 h 4353577"/>
              <a:gd name="connsiteX41" fmla="*/ 1009650 w 5552350"/>
              <a:gd name="connsiteY41" fmla="*/ 1477027 h 4353577"/>
              <a:gd name="connsiteX42" fmla="*/ 897174 w 5552350"/>
              <a:gd name="connsiteY42" fmla="*/ 1410990 h 4353577"/>
              <a:gd name="connsiteX43" fmla="*/ 790575 w 5552350"/>
              <a:gd name="connsiteY43" fmla="*/ 1334152 h 4353577"/>
              <a:gd name="connsiteX44" fmla="*/ 666750 w 5552350"/>
              <a:gd name="connsiteY44" fmla="*/ 1267477 h 4353577"/>
              <a:gd name="connsiteX45" fmla="*/ 571500 w 5552350"/>
              <a:gd name="connsiteY45" fmla="*/ 1162702 h 4353577"/>
              <a:gd name="connsiteX46" fmla="*/ 420660 w 5552350"/>
              <a:gd name="connsiteY46" fmla="*/ 1002547 h 4353577"/>
              <a:gd name="connsiteX47" fmla="*/ 247650 w 5552350"/>
              <a:gd name="connsiteY47" fmla="*/ 734077 h 4353577"/>
              <a:gd name="connsiteX48" fmla="*/ 114300 w 5552350"/>
              <a:gd name="connsiteY48" fmla="*/ 448327 h 4353577"/>
              <a:gd name="connsiteX49" fmla="*/ 0 w 5552350"/>
              <a:gd name="connsiteY49" fmla="*/ 153052 h 4353577"/>
              <a:gd name="connsiteX50" fmla="*/ 17456 w 5552350"/>
              <a:gd name="connsiteY50" fmla="*/ 0 h 4353577"/>
              <a:gd name="connsiteX0" fmla="*/ 17456 w 5552350"/>
              <a:gd name="connsiteY0" fmla="*/ 0 h 4353577"/>
              <a:gd name="connsiteX1" fmla="*/ 127421 w 5552350"/>
              <a:gd name="connsiteY1" fmla="*/ 148526 h 4353577"/>
              <a:gd name="connsiteX2" fmla="*/ 257175 w 5552350"/>
              <a:gd name="connsiteY2" fmla="*/ 381652 h 4353577"/>
              <a:gd name="connsiteX3" fmla="*/ 361950 w 5552350"/>
              <a:gd name="connsiteY3" fmla="*/ 543577 h 4353577"/>
              <a:gd name="connsiteX4" fmla="*/ 457200 w 5552350"/>
              <a:gd name="connsiteY4" fmla="*/ 695977 h 4353577"/>
              <a:gd name="connsiteX5" fmla="*/ 476250 w 5552350"/>
              <a:gd name="connsiteY5" fmla="*/ 781702 h 4353577"/>
              <a:gd name="connsiteX6" fmla="*/ 695325 w 5552350"/>
              <a:gd name="connsiteY6" fmla="*/ 991252 h 4353577"/>
              <a:gd name="connsiteX7" fmla="*/ 952500 w 5552350"/>
              <a:gd name="connsiteY7" fmla="*/ 1115077 h 4353577"/>
              <a:gd name="connsiteX8" fmla="*/ 1114425 w 5552350"/>
              <a:gd name="connsiteY8" fmla="*/ 1267477 h 4353577"/>
              <a:gd name="connsiteX9" fmla="*/ 1323975 w 5552350"/>
              <a:gd name="connsiteY9" fmla="*/ 1419877 h 4353577"/>
              <a:gd name="connsiteX10" fmla="*/ 1552575 w 5552350"/>
              <a:gd name="connsiteY10" fmla="*/ 1591327 h 4353577"/>
              <a:gd name="connsiteX11" fmla="*/ 1657350 w 5552350"/>
              <a:gd name="connsiteY11" fmla="*/ 1715152 h 4353577"/>
              <a:gd name="connsiteX12" fmla="*/ 1838325 w 5552350"/>
              <a:gd name="connsiteY12" fmla="*/ 1810402 h 4353577"/>
              <a:gd name="connsiteX13" fmla="*/ 2143125 w 5552350"/>
              <a:gd name="connsiteY13" fmla="*/ 1972327 h 4353577"/>
              <a:gd name="connsiteX14" fmla="*/ 2400300 w 5552350"/>
              <a:gd name="connsiteY14" fmla="*/ 2134252 h 4353577"/>
              <a:gd name="connsiteX15" fmla="*/ 2476500 w 5552350"/>
              <a:gd name="connsiteY15" fmla="*/ 2162827 h 4353577"/>
              <a:gd name="connsiteX16" fmla="*/ 2590800 w 5552350"/>
              <a:gd name="connsiteY16" fmla="*/ 2239027 h 4353577"/>
              <a:gd name="connsiteX17" fmla="*/ 3038475 w 5552350"/>
              <a:gd name="connsiteY17" fmla="*/ 2400952 h 4353577"/>
              <a:gd name="connsiteX18" fmla="*/ 3389709 w 5552350"/>
              <a:gd name="connsiteY18" fmla="*/ 2487799 h 4353577"/>
              <a:gd name="connsiteX19" fmla="*/ 3536329 w 5552350"/>
              <a:gd name="connsiteY19" fmla="*/ 2524931 h 4353577"/>
              <a:gd name="connsiteX20" fmla="*/ 3600450 w 5552350"/>
              <a:gd name="connsiteY20" fmla="*/ 2553352 h 4353577"/>
              <a:gd name="connsiteX21" fmla="*/ 3792913 w 5552350"/>
              <a:gd name="connsiteY21" fmla="*/ 2673456 h 4353577"/>
              <a:gd name="connsiteX22" fmla="*/ 4171950 w 5552350"/>
              <a:gd name="connsiteY22" fmla="*/ 2972452 h 4353577"/>
              <a:gd name="connsiteX23" fmla="*/ 4452702 w 5552350"/>
              <a:gd name="connsiteY23" fmla="*/ 3193295 h 4353577"/>
              <a:gd name="connsiteX24" fmla="*/ 4635977 w 5552350"/>
              <a:gd name="connsiteY24" fmla="*/ 3453215 h 4353577"/>
              <a:gd name="connsiteX25" fmla="*/ 4900895 w 5552350"/>
              <a:gd name="connsiteY25" fmla="*/ 3725092 h 4353577"/>
              <a:gd name="connsiteX26" fmla="*/ 5162550 w 5552350"/>
              <a:gd name="connsiteY26" fmla="*/ 3944002 h 4353577"/>
              <a:gd name="connsiteX27" fmla="*/ 5369075 w 5552350"/>
              <a:gd name="connsiteY27" fmla="*/ 4121579 h 4353577"/>
              <a:gd name="connsiteX28" fmla="*/ 5552350 w 5552350"/>
              <a:gd name="connsiteY28" fmla="*/ 4270104 h 4353577"/>
              <a:gd name="connsiteX29" fmla="*/ 5495925 w 5552350"/>
              <a:gd name="connsiteY29" fmla="*/ 4353577 h 4353577"/>
              <a:gd name="connsiteX30" fmla="*/ 4892561 w 5552350"/>
              <a:gd name="connsiteY30" fmla="*/ 3935922 h 4353577"/>
              <a:gd name="connsiteX31" fmla="*/ 4306082 w 5552350"/>
              <a:gd name="connsiteY31" fmla="*/ 3601740 h 4353577"/>
              <a:gd name="connsiteX32" fmla="*/ 3771900 w 5552350"/>
              <a:gd name="connsiteY32" fmla="*/ 3277252 h 4353577"/>
              <a:gd name="connsiteX33" fmla="*/ 3314700 w 5552350"/>
              <a:gd name="connsiteY33" fmla="*/ 3020077 h 4353577"/>
              <a:gd name="connsiteX34" fmla="*/ 2546646 w 5552350"/>
              <a:gd name="connsiteY34" fmla="*/ 2636325 h 4353577"/>
              <a:gd name="connsiteX35" fmla="*/ 2114550 w 5552350"/>
              <a:gd name="connsiteY35" fmla="*/ 2362852 h 4353577"/>
              <a:gd name="connsiteX36" fmla="*/ 1924050 w 5552350"/>
              <a:gd name="connsiteY36" fmla="*/ 2248552 h 4353577"/>
              <a:gd name="connsiteX37" fmla="*/ 1828800 w 5552350"/>
              <a:gd name="connsiteY37" fmla="*/ 2143777 h 4353577"/>
              <a:gd name="connsiteX38" fmla="*/ 1657350 w 5552350"/>
              <a:gd name="connsiteY38" fmla="*/ 2000902 h 4353577"/>
              <a:gd name="connsiteX39" fmla="*/ 1485900 w 5552350"/>
              <a:gd name="connsiteY39" fmla="*/ 1848502 h 4353577"/>
              <a:gd name="connsiteX40" fmla="*/ 1209675 w 5552350"/>
              <a:gd name="connsiteY40" fmla="*/ 1629427 h 4353577"/>
              <a:gd name="connsiteX41" fmla="*/ 1009650 w 5552350"/>
              <a:gd name="connsiteY41" fmla="*/ 1477027 h 4353577"/>
              <a:gd name="connsiteX42" fmla="*/ 897174 w 5552350"/>
              <a:gd name="connsiteY42" fmla="*/ 1410990 h 4353577"/>
              <a:gd name="connsiteX43" fmla="*/ 790575 w 5552350"/>
              <a:gd name="connsiteY43" fmla="*/ 1334152 h 4353577"/>
              <a:gd name="connsiteX44" fmla="*/ 666750 w 5552350"/>
              <a:gd name="connsiteY44" fmla="*/ 1267477 h 4353577"/>
              <a:gd name="connsiteX45" fmla="*/ 571500 w 5552350"/>
              <a:gd name="connsiteY45" fmla="*/ 1162702 h 4353577"/>
              <a:gd name="connsiteX46" fmla="*/ 420660 w 5552350"/>
              <a:gd name="connsiteY46" fmla="*/ 1002547 h 4353577"/>
              <a:gd name="connsiteX47" fmla="*/ 247650 w 5552350"/>
              <a:gd name="connsiteY47" fmla="*/ 734077 h 4353577"/>
              <a:gd name="connsiteX48" fmla="*/ 114300 w 5552350"/>
              <a:gd name="connsiteY48" fmla="*/ 448327 h 4353577"/>
              <a:gd name="connsiteX49" fmla="*/ 0 w 5552350"/>
              <a:gd name="connsiteY49" fmla="*/ 153052 h 4353577"/>
              <a:gd name="connsiteX50" fmla="*/ 17456 w 5552350"/>
              <a:gd name="connsiteY50" fmla="*/ 0 h 4353577"/>
              <a:gd name="connsiteX0" fmla="*/ 17456 w 5552350"/>
              <a:gd name="connsiteY0" fmla="*/ 0 h 4353577"/>
              <a:gd name="connsiteX1" fmla="*/ 127421 w 5552350"/>
              <a:gd name="connsiteY1" fmla="*/ 148526 h 4353577"/>
              <a:gd name="connsiteX2" fmla="*/ 257175 w 5552350"/>
              <a:gd name="connsiteY2" fmla="*/ 381652 h 4353577"/>
              <a:gd name="connsiteX3" fmla="*/ 361950 w 5552350"/>
              <a:gd name="connsiteY3" fmla="*/ 543577 h 4353577"/>
              <a:gd name="connsiteX4" fmla="*/ 457200 w 5552350"/>
              <a:gd name="connsiteY4" fmla="*/ 695977 h 4353577"/>
              <a:gd name="connsiteX5" fmla="*/ 476250 w 5552350"/>
              <a:gd name="connsiteY5" fmla="*/ 781702 h 4353577"/>
              <a:gd name="connsiteX6" fmla="*/ 695325 w 5552350"/>
              <a:gd name="connsiteY6" fmla="*/ 991252 h 4353577"/>
              <a:gd name="connsiteX7" fmla="*/ 952500 w 5552350"/>
              <a:gd name="connsiteY7" fmla="*/ 1115077 h 4353577"/>
              <a:gd name="connsiteX8" fmla="*/ 1114425 w 5552350"/>
              <a:gd name="connsiteY8" fmla="*/ 1267477 h 4353577"/>
              <a:gd name="connsiteX9" fmla="*/ 1323975 w 5552350"/>
              <a:gd name="connsiteY9" fmla="*/ 1419877 h 4353577"/>
              <a:gd name="connsiteX10" fmla="*/ 1552575 w 5552350"/>
              <a:gd name="connsiteY10" fmla="*/ 1591327 h 4353577"/>
              <a:gd name="connsiteX11" fmla="*/ 1657350 w 5552350"/>
              <a:gd name="connsiteY11" fmla="*/ 1715152 h 4353577"/>
              <a:gd name="connsiteX12" fmla="*/ 1838325 w 5552350"/>
              <a:gd name="connsiteY12" fmla="*/ 1810402 h 4353577"/>
              <a:gd name="connsiteX13" fmla="*/ 2143125 w 5552350"/>
              <a:gd name="connsiteY13" fmla="*/ 1972327 h 4353577"/>
              <a:gd name="connsiteX14" fmla="*/ 2400300 w 5552350"/>
              <a:gd name="connsiteY14" fmla="*/ 2134252 h 4353577"/>
              <a:gd name="connsiteX15" fmla="*/ 2476500 w 5552350"/>
              <a:gd name="connsiteY15" fmla="*/ 2162827 h 4353577"/>
              <a:gd name="connsiteX16" fmla="*/ 2590800 w 5552350"/>
              <a:gd name="connsiteY16" fmla="*/ 2239027 h 4353577"/>
              <a:gd name="connsiteX17" fmla="*/ 3038475 w 5552350"/>
              <a:gd name="connsiteY17" fmla="*/ 2400952 h 4353577"/>
              <a:gd name="connsiteX18" fmla="*/ 3389709 w 5552350"/>
              <a:gd name="connsiteY18" fmla="*/ 2487799 h 4353577"/>
              <a:gd name="connsiteX19" fmla="*/ 3536329 w 5552350"/>
              <a:gd name="connsiteY19" fmla="*/ 2524931 h 4353577"/>
              <a:gd name="connsiteX20" fmla="*/ 3600450 w 5552350"/>
              <a:gd name="connsiteY20" fmla="*/ 2553352 h 4353577"/>
              <a:gd name="connsiteX21" fmla="*/ 3792913 w 5552350"/>
              <a:gd name="connsiteY21" fmla="*/ 2673456 h 4353577"/>
              <a:gd name="connsiteX22" fmla="*/ 4171950 w 5552350"/>
              <a:gd name="connsiteY22" fmla="*/ 2972452 h 4353577"/>
              <a:gd name="connsiteX23" fmla="*/ 4452702 w 5552350"/>
              <a:gd name="connsiteY23" fmla="*/ 3193295 h 4353577"/>
              <a:gd name="connsiteX24" fmla="*/ 4635977 w 5552350"/>
              <a:gd name="connsiteY24" fmla="*/ 3453215 h 4353577"/>
              <a:gd name="connsiteX25" fmla="*/ 4900895 w 5552350"/>
              <a:gd name="connsiteY25" fmla="*/ 3725092 h 4353577"/>
              <a:gd name="connsiteX26" fmla="*/ 5162550 w 5552350"/>
              <a:gd name="connsiteY26" fmla="*/ 3944002 h 4353577"/>
              <a:gd name="connsiteX27" fmla="*/ 5369075 w 5552350"/>
              <a:gd name="connsiteY27" fmla="*/ 4121579 h 4353577"/>
              <a:gd name="connsiteX28" fmla="*/ 5552350 w 5552350"/>
              <a:gd name="connsiteY28" fmla="*/ 4270104 h 4353577"/>
              <a:gd name="connsiteX29" fmla="*/ 5495925 w 5552350"/>
              <a:gd name="connsiteY29" fmla="*/ 4353577 h 4353577"/>
              <a:gd name="connsiteX30" fmla="*/ 4892561 w 5552350"/>
              <a:gd name="connsiteY30" fmla="*/ 3935922 h 4353577"/>
              <a:gd name="connsiteX31" fmla="*/ 4306082 w 5552350"/>
              <a:gd name="connsiteY31" fmla="*/ 3601740 h 4353577"/>
              <a:gd name="connsiteX32" fmla="*/ 3771900 w 5552350"/>
              <a:gd name="connsiteY32" fmla="*/ 3277252 h 4353577"/>
              <a:gd name="connsiteX33" fmla="*/ 3314700 w 5552350"/>
              <a:gd name="connsiteY33" fmla="*/ 3020077 h 4353577"/>
              <a:gd name="connsiteX34" fmla="*/ 2546646 w 5552350"/>
              <a:gd name="connsiteY34" fmla="*/ 2636325 h 4353577"/>
              <a:gd name="connsiteX35" fmla="*/ 2070132 w 5552350"/>
              <a:gd name="connsiteY35" fmla="*/ 2376405 h 4353577"/>
              <a:gd name="connsiteX36" fmla="*/ 1924050 w 5552350"/>
              <a:gd name="connsiteY36" fmla="*/ 2248552 h 4353577"/>
              <a:gd name="connsiteX37" fmla="*/ 1828800 w 5552350"/>
              <a:gd name="connsiteY37" fmla="*/ 2143777 h 4353577"/>
              <a:gd name="connsiteX38" fmla="*/ 1657350 w 5552350"/>
              <a:gd name="connsiteY38" fmla="*/ 2000902 h 4353577"/>
              <a:gd name="connsiteX39" fmla="*/ 1485900 w 5552350"/>
              <a:gd name="connsiteY39" fmla="*/ 1848502 h 4353577"/>
              <a:gd name="connsiteX40" fmla="*/ 1209675 w 5552350"/>
              <a:gd name="connsiteY40" fmla="*/ 1629427 h 4353577"/>
              <a:gd name="connsiteX41" fmla="*/ 1009650 w 5552350"/>
              <a:gd name="connsiteY41" fmla="*/ 1477027 h 4353577"/>
              <a:gd name="connsiteX42" fmla="*/ 897174 w 5552350"/>
              <a:gd name="connsiteY42" fmla="*/ 1410990 h 4353577"/>
              <a:gd name="connsiteX43" fmla="*/ 790575 w 5552350"/>
              <a:gd name="connsiteY43" fmla="*/ 1334152 h 4353577"/>
              <a:gd name="connsiteX44" fmla="*/ 666750 w 5552350"/>
              <a:gd name="connsiteY44" fmla="*/ 1267477 h 4353577"/>
              <a:gd name="connsiteX45" fmla="*/ 571500 w 5552350"/>
              <a:gd name="connsiteY45" fmla="*/ 1162702 h 4353577"/>
              <a:gd name="connsiteX46" fmla="*/ 420660 w 5552350"/>
              <a:gd name="connsiteY46" fmla="*/ 1002547 h 4353577"/>
              <a:gd name="connsiteX47" fmla="*/ 247650 w 5552350"/>
              <a:gd name="connsiteY47" fmla="*/ 734077 h 4353577"/>
              <a:gd name="connsiteX48" fmla="*/ 114300 w 5552350"/>
              <a:gd name="connsiteY48" fmla="*/ 448327 h 4353577"/>
              <a:gd name="connsiteX49" fmla="*/ 0 w 5552350"/>
              <a:gd name="connsiteY49" fmla="*/ 153052 h 4353577"/>
              <a:gd name="connsiteX50" fmla="*/ 17456 w 5552350"/>
              <a:gd name="connsiteY50" fmla="*/ 0 h 4353577"/>
              <a:gd name="connsiteX0" fmla="*/ 17456 w 5552350"/>
              <a:gd name="connsiteY0" fmla="*/ 0 h 4353577"/>
              <a:gd name="connsiteX1" fmla="*/ 127421 w 5552350"/>
              <a:gd name="connsiteY1" fmla="*/ 148526 h 4353577"/>
              <a:gd name="connsiteX2" fmla="*/ 257175 w 5552350"/>
              <a:gd name="connsiteY2" fmla="*/ 381652 h 4353577"/>
              <a:gd name="connsiteX3" fmla="*/ 361950 w 5552350"/>
              <a:gd name="connsiteY3" fmla="*/ 543577 h 4353577"/>
              <a:gd name="connsiteX4" fmla="*/ 457200 w 5552350"/>
              <a:gd name="connsiteY4" fmla="*/ 695977 h 4353577"/>
              <a:gd name="connsiteX5" fmla="*/ 476250 w 5552350"/>
              <a:gd name="connsiteY5" fmla="*/ 781702 h 4353577"/>
              <a:gd name="connsiteX6" fmla="*/ 695325 w 5552350"/>
              <a:gd name="connsiteY6" fmla="*/ 991252 h 4353577"/>
              <a:gd name="connsiteX7" fmla="*/ 952500 w 5552350"/>
              <a:gd name="connsiteY7" fmla="*/ 1115077 h 4353577"/>
              <a:gd name="connsiteX8" fmla="*/ 1114425 w 5552350"/>
              <a:gd name="connsiteY8" fmla="*/ 1267477 h 4353577"/>
              <a:gd name="connsiteX9" fmla="*/ 1323975 w 5552350"/>
              <a:gd name="connsiteY9" fmla="*/ 1419877 h 4353577"/>
              <a:gd name="connsiteX10" fmla="*/ 1552575 w 5552350"/>
              <a:gd name="connsiteY10" fmla="*/ 1591327 h 4353577"/>
              <a:gd name="connsiteX11" fmla="*/ 1657350 w 5552350"/>
              <a:gd name="connsiteY11" fmla="*/ 1715152 h 4353577"/>
              <a:gd name="connsiteX12" fmla="*/ 1838325 w 5552350"/>
              <a:gd name="connsiteY12" fmla="*/ 1810402 h 4353577"/>
              <a:gd name="connsiteX13" fmla="*/ 2143125 w 5552350"/>
              <a:gd name="connsiteY13" fmla="*/ 1972327 h 4353577"/>
              <a:gd name="connsiteX14" fmla="*/ 2400300 w 5552350"/>
              <a:gd name="connsiteY14" fmla="*/ 2134252 h 4353577"/>
              <a:gd name="connsiteX15" fmla="*/ 2476500 w 5552350"/>
              <a:gd name="connsiteY15" fmla="*/ 2162827 h 4353577"/>
              <a:gd name="connsiteX16" fmla="*/ 2590800 w 5552350"/>
              <a:gd name="connsiteY16" fmla="*/ 2239027 h 4353577"/>
              <a:gd name="connsiteX17" fmla="*/ 3038475 w 5552350"/>
              <a:gd name="connsiteY17" fmla="*/ 2400952 h 4353577"/>
              <a:gd name="connsiteX18" fmla="*/ 3389709 w 5552350"/>
              <a:gd name="connsiteY18" fmla="*/ 2487799 h 4353577"/>
              <a:gd name="connsiteX19" fmla="*/ 3536329 w 5552350"/>
              <a:gd name="connsiteY19" fmla="*/ 2524931 h 4353577"/>
              <a:gd name="connsiteX20" fmla="*/ 3600450 w 5552350"/>
              <a:gd name="connsiteY20" fmla="*/ 2553352 h 4353577"/>
              <a:gd name="connsiteX21" fmla="*/ 3792913 w 5552350"/>
              <a:gd name="connsiteY21" fmla="*/ 2673456 h 4353577"/>
              <a:gd name="connsiteX22" fmla="*/ 4171950 w 5552350"/>
              <a:gd name="connsiteY22" fmla="*/ 2972452 h 4353577"/>
              <a:gd name="connsiteX23" fmla="*/ 4452702 w 5552350"/>
              <a:gd name="connsiteY23" fmla="*/ 3193295 h 4353577"/>
              <a:gd name="connsiteX24" fmla="*/ 4635977 w 5552350"/>
              <a:gd name="connsiteY24" fmla="*/ 3453215 h 4353577"/>
              <a:gd name="connsiteX25" fmla="*/ 4900895 w 5552350"/>
              <a:gd name="connsiteY25" fmla="*/ 3725092 h 4353577"/>
              <a:gd name="connsiteX26" fmla="*/ 5162550 w 5552350"/>
              <a:gd name="connsiteY26" fmla="*/ 3944002 h 4353577"/>
              <a:gd name="connsiteX27" fmla="*/ 5369075 w 5552350"/>
              <a:gd name="connsiteY27" fmla="*/ 4121579 h 4353577"/>
              <a:gd name="connsiteX28" fmla="*/ 5552350 w 5552350"/>
              <a:gd name="connsiteY28" fmla="*/ 4270104 h 4353577"/>
              <a:gd name="connsiteX29" fmla="*/ 5495925 w 5552350"/>
              <a:gd name="connsiteY29" fmla="*/ 4353577 h 4353577"/>
              <a:gd name="connsiteX30" fmla="*/ 4892561 w 5552350"/>
              <a:gd name="connsiteY30" fmla="*/ 3935922 h 4353577"/>
              <a:gd name="connsiteX31" fmla="*/ 4306082 w 5552350"/>
              <a:gd name="connsiteY31" fmla="*/ 3601740 h 4353577"/>
              <a:gd name="connsiteX32" fmla="*/ 3771900 w 5552350"/>
              <a:gd name="connsiteY32" fmla="*/ 3277252 h 4353577"/>
              <a:gd name="connsiteX33" fmla="*/ 3279744 w 5552350"/>
              <a:gd name="connsiteY33" fmla="*/ 3007638 h 4353577"/>
              <a:gd name="connsiteX34" fmla="*/ 2546646 w 5552350"/>
              <a:gd name="connsiteY34" fmla="*/ 2636325 h 4353577"/>
              <a:gd name="connsiteX35" fmla="*/ 2070132 w 5552350"/>
              <a:gd name="connsiteY35" fmla="*/ 2376405 h 4353577"/>
              <a:gd name="connsiteX36" fmla="*/ 1924050 w 5552350"/>
              <a:gd name="connsiteY36" fmla="*/ 2248552 h 4353577"/>
              <a:gd name="connsiteX37" fmla="*/ 1828800 w 5552350"/>
              <a:gd name="connsiteY37" fmla="*/ 2143777 h 4353577"/>
              <a:gd name="connsiteX38" fmla="*/ 1657350 w 5552350"/>
              <a:gd name="connsiteY38" fmla="*/ 2000902 h 4353577"/>
              <a:gd name="connsiteX39" fmla="*/ 1485900 w 5552350"/>
              <a:gd name="connsiteY39" fmla="*/ 1848502 h 4353577"/>
              <a:gd name="connsiteX40" fmla="*/ 1209675 w 5552350"/>
              <a:gd name="connsiteY40" fmla="*/ 1629427 h 4353577"/>
              <a:gd name="connsiteX41" fmla="*/ 1009650 w 5552350"/>
              <a:gd name="connsiteY41" fmla="*/ 1477027 h 4353577"/>
              <a:gd name="connsiteX42" fmla="*/ 897174 w 5552350"/>
              <a:gd name="connsiteY42" fmla="*/ 1410990 h 4353577"/>
              <a:gd name="connsiteX43" fmla="*/ 790575 w 5552350"/>
              <a:gd name="connsiteY43" fmla="*/ 1334152 h 4353577"/>
              <a:gd name="connsiteX44" fmla="*/ 666750 w 5552350"/>
              <a:gd name="connsiteY44" fmla="*/ 1267477 h 4353577"/>
              <a:gd name="connsiteX45" fmla="*/ 571500 w 5552350"/>
              <a:gd name="connsiteY45" fmla="*/ 1162702 h 4353577"/>
              <a:gd name="connsiteX46" fmla="*/ 420660 w 5552350"/>
              <a:gd name="connsiteY46" fmla="*/ 1002547 h 4353577"/>
              <a:gd name="connsiteX47" fmla="*/ 247650 w 5552350"/>
              <a:gd name="connsiteY47" fmla="*/ 734077 h 4353577"/>
              <a:gd name="connsiteX48" fmla="*/ 114300 w 5552350"/>
              <a:gd name="connsiteY48" fmla="*/ 448327 h 4353577"/>
              <a:gd name="connsiteX49" fmla="*/ 0 w 5552350"/>
              <a:gd name="connsiteY49" fmla="*/ 153052 h 4353577"/>
              <a:gd name="connsiteX50" fmla="*/ 17456 w 5552350"/>
              <a:gd name="connsiteY50" fmla="*/ 0 h 4353577"/>
              <a:gd name="connsiteX0" fmla="*/ 17456 w 5552350"/>
              <a:gd name="connsiteY0" fmla="*/ 0 h 4353577"/>
              <a:gd name="connsiteX1" fmla="*/ 127421 w 5552350"/>
              <a:gd name="connsiteY1" fmla="*/ 148526 h 4353577"/>
              <a:gd name="connsiteX2" fmla="*/ 257175 w 5552350"/>
              <a:gd name="connsiteY2" fmla="*/ 381652 h 4353577"/>
              <a:gd name="connsiteX3" fmla="*/ 361950 w 5552350"/>
              <a:gd name="connsiteY3" fmla="*/ 543577 h 4353577"/>
              <a:gd name="connsiteX4" fmla="*/ 457200 w 5552350"/>
              <a:gd name="connsiteY4" fmla="*/ 695977 h 4353577"/>
              <a:gd name="connsiteX5" fmla="*/ 530625 w 5552350"/>
              <a:gd name="connsiteY5" fmla="*/ 816889 h 4353577"/>
              <a:gd name="connsiteX6" fmla="*/ 695325 w 5552350"/>
              <a:gd name="connsiteY6" fmla="*/ 991252 h 4353577"/>
              <a:gd name="connsiteX7" fmla="*/ 952500 w 5552350"/>
              <a:gd name="connsiteY7" fmla="*/ 1115077 h 4353577"/>
              <a:gd name="connsiteX8" fmla="*/ 1114425 w 5552350"/>
              <a:gd name="connsiteY8" fmla="*/ 1267477 h 4353577"/>
              <a:gd name="connsiteX9" fmla="*/ 1323975 w 5552350"/>
              <a:gd name="connsiteY9" fmla="*/ 1419877 h 4353577"/>
              <a:gd name="connsiteX10" fmla="*/ 1552575 w 5552350"/>
              <a:gd name="connsiteY10" fmla="*/ 1591327 h 4353577"/>
              <a:gd name="connsiteX11" fmla="*/ 1657350 w 5552350"/>
              <a:gd name="connsiteY11" fmla="*/ 1715152 h 4353577"/>
              <a:gd name="connsiteX12" fmla="*/ 1838325 w 5552350"/>
              <a:gd name="connsiteY12" fmla="*/ 1810402 h 4353577"/>
              <a:gd name="connsiteX13" fmla="*/ 2143125 w 5552350"/>
              <a:gd name="connsiteY13" fmla="*/ 1972327 h 4353577"/>
              <a:gd name="connsiteX14" fmla="*/ 2400300 w 5552350"/>
              <a:gd name="connsiteY14" fmla="*/ 2134252 h 4353577"/>
              <a:gd name="connsiteX15" fmla="*/ 2476500 w 5552350"/>
              <a:gd name="connsiteY15" fmla="*/ 2162827 h 4353577"/>
              <a:gd name="connsiteX16" fmla="*/ 2590800 w 5552350"/>
              <a:gd name="connsiteY16" fmla="*/ 2239027 h 4353577"/>
              <a:gd name="connsiteX17" fmla="*/ 3038475 w 5552350"/>
              <a:gd name="connsiteY17" fmla="*/ 2400952 h 4353577"/>
              <a:gd name="connsiteX18" fmla="*/ 3389709 w 5552350"/>
              <a:gd name="connsiteY18" fmla="*/ 2487799 h 4353577"/>
              <a:gd name="connsiteX19" fmla="*/ 3536329 w 5552350"/>
              <a:gd name="connsiteY19" fmla="*/ 2524931 h 4353577"/>
              <a:gd name="connsiteX20" fmla="*/ 3600450 w 5552350"/>
              <a:gd name="connsiteY20" fmla="*/ 2553352 h 4353577"/>
              <a:gd name="connsiteX21" fmla="*/ 3792913 w 5552350"/>
              <a:gd name="connsiteY21" fmla="*/ 2673456 h 4353577"/>
              <a:gd name="connsiteX22" fmla="*/ 4171950 w 5552350"/>
              <a:gd name="connsiteY22" fmla="*/ 2972452 h 4353577"/>
              <a:gd name="connsiteX23" fmla="*/ 4452702 w 5552350"/>
              <a:gd name="connsiteY23" fmla="*/ 3193295 h 4353577"/>
              <a:gd name="connsiteX24" fmla="*/ 4635977 w 5552350"/>
              <a:gd name="connsiteY24" fmla="*/ 3453215 h 4353577"/>
              <a:gd name="connsiteX25" fmla="*/ 4900895 w 5552350"/>
              <a:gd name="connsiteY25" fmla="*/ 3725092 h 4353577"/>
              <a:gd name="connsiteX26" fmla="*/ 5162550 w 5552350"/>
              <a:gd name="connsiteY26" fmla="*/ 3944002 h 4353577"/>
              <a:gd name="connsiteX27" fmla="*/ 5369075 w 5552350"/>
              <a:gd name="connsiteY27" fmla="*/ 4121579 h 4353577"/>
              <a:gd name="connsiteX28" fmla="*/ 5552350 w 5552350"/>
              <a:gd name="connsiteY28" fmla="*/ 4270104 h 4353577"/>
              <a:gd name="connsiteX29" fmla="*/ 5495925 w 5552350"/>
              <a:gd name="connsiteY29" fmla="*/ 4353577 h 4353577"/>
              <a:gd name="connsiteX30" fmla="*/ 4892561 w 5552350"/>
              <a:gd name="connsiteY30" fmla="*/ 3935922 h 4353577"/>
              <a:gd name="connsiteX31" fmla="*/ 4306082 w 5552350"/>
              <a:gd name="connsiteY31" fmla="*/ 3601740 h 4353577"/>
              <a:gd name="connsiteX32" fmla="*/ 3771900 w 5552350"/>
              <a:gd name="connsiteY32" fmla="*/ 3277252 h 4353577"/>
              <a:gd name="connsiteX33" fmla="*/ 3279744 w 5552350"/>
              <a:gd name="connsiteY33" fmla="*/ 3007638 h 4353577"/>
              <a:gd name="connsiteX34" fmla="*/ 2546646 w 5552350"/>
              <a:gd name="connsiteY34" fmla="*/ 2636325 h 4353577"/>
              <a:gd name="connsiteX35" fmla="*/ 2070132 w 5552350"/>
              <a:gd name="connsiteY35" fmla="*/ 2376405 h 4353577"/>
              <a:gd name="connsiteX36" fmla="*/ 1924050 w 5552350"/>
              <a:gd name="connsiteY36" fmla="*/ 2248552 h 4353577"/>
              <a:gd name="connsiteX37" fmla="*/ 1828800 w 5552350"/>
              <a:gd name="connsiteY37" fmla="*/ 2143777 h 4353577"/>
              <a:gd name="connsiteX38" fmla="*/ 1657350 w 5552350"/>
              <a:gd name="connsiteY38" fmla="*/ 2000902 h 4353577"/>
              <a:gd name="connsiteX39" fmla="*/ 1485900 w 5552350"/>
              <a:gd name="connsiteY39" fmla="*/ 1848502 h 4353577"/>
              <a:gd name="connsiteX40" fmla="*/ 1209675 w 5552350"/>
              <a:gd name="connsiteY40" fmla="*/ 1629427 h 4353577"/>
              <a:gd name="connsiteX41" fmla="*/ 1009650 w 5552350"/>
              <a:gd name="connsiteY41" fmla="*/ 1477027 h 4353577"/>
              <a:gd name="connsiteX42" fmla="*/ 897174 w 5552350"/>
              <a:gd name="connsiteY42" fmla="*/ 1410990 h 4353577"/>
              <a:gd name="connsiteX43" fmla="*/ 790575 w 5552350"/>
              <a:gd name="connsiteY43" fmla="*/ 1334152 h 4353577"/>
              <a:gd name="connsiteX44" fmla="*/ 666750 w 5552350"/>
              <a:gd name="connsiteY44" fmla="*/ 1267477 h 4353577"/>
              <a:gd name="connsiteX45" fmla="*/ 571500 w 5552350"/>
              <a:gd name="connsiteY45" fmla="*/ 1162702 h 4353577"/>
              <a:gd name="connsiteX46" fmla="*/ 420660 w 5552350"/>
              <a:gd name="connsiteY46" fmla="*/ 1002547 h 4353577"/>
              <a:gd name="connsiteX47" fmla="*/ 247650 w 5552350"/>
              <a:gd name="connsiteY47" fmla="*/ 734077 h 4353577"/>
              <a:gd name="connsiteX48" fmla="*/ 114300 w 5552350"/>
              <a:gd name="connsiteY48" fmla="*/ 448327 h 4353577"/>
              <a:gd name="connsiteX49" fmla="*/ 0 w 5552350"/>
              <a:gd name="connsiteY49" fmla="*/ 153052 h 4353577"/>
              <a:gd name="connsiteX50" fmla="*/ 17456 w 5552350"/>
              <a:gd name="connsiteY50" fmla="*/ 0 h 4353577"/>
              <a:gd name="connsiteX0" fmla="*/ 17456 w 5552350"/>
              <a:gd name="connsiteY0" fmla="*/ 0 h 4307236"/>
              <a:gd name="connsiteX1" fmla="*/ 127421 w 5552350"/>
              <a:gd name="connsiteY1" fmla="*/ 148526 h 4307236"/>
              <a:gd name="connsiteX2" fmla="*/ 257175 w 5552350"/>
              <a:gd name="connsiteY2" fmla="*/ 381652 h 4307236"/>
              <a:gd name="connsiteX3" fmla="*/ 361950 w 5552350"/>
              <a:gd name="connsiteY3" fmla="*/ 543577 h 4307236"/>
              <a:gd name="connsiteX4" fmla="*/ 457200 w 5552350"/>
              <a:gd name="connsiteY4" fmla="*/ 695977 h 4307236"/>
              <a:gd name="connsiteX5" fmla="*/ 530625 w 5552350"/>
              <a:gd name="connsiteY5" fmla="*/ 816889 h 4307236"/>
              <a:gd name="connsiteX6" fmla="*/ 695325 w 5552350"/>
              <a:gd name="connsiteY6" fmla="*/ 991252 h 4307236"/>
              <a:gd name="connsiteX7" fmla="*/ 952500 w 5552350"/>
              <a:gd name="connsiteY7" fmla="*/ 1115077 h 4307236"/>
              <a:gd name="connsiteX8" fmla="*/ 1114425 w 5552350"/>
              <a:gd name="connsiteY8" fmla="*/ 1267477 h 4307236"/>
              <a:gd name="connsiteX9" fmla="*/ 1323975 w 5552350"/>
              <a:gd name="connsiteY9" fmla="*/ 1419877 h 4307236"/>
              <a:gd name="connsiteX10" fmla="*/ 1552575 w 5552350"/>
              <a:gd name="connsiteY10" fmla="*/ 1591327 h 4307236"/>
              <a:gd name="connsiteX11" fmla="*/ 1657350 w 5552350"/>
              <a:gd name="connsiteY11" fmla="*/ 1715152 h 4307236"/>
              <a:gd name="connsiteX12" fmla="*/ 1838325 w 5552350"/>
              <a:gd name="connsiteY12" fmla="*/ 1810402 h 4307236"/>
              <a:gd name="connsiteX13" fmla="*/ 2143125 w 5552350"/>
              <a:gd name="connsiteY13" fmla="*/ 1972327 h 4307236"/>
              <a:gd name="connsiteX14" fmla="*/ 2400300 w 5552350"/>
              <a:gd name="connsiteY14" fmla="*/ 2134252 h 4307236"/>
              <a:gd name="connsiteX15" fmla="*/ 2476500 w 5552350"/>
              <a:gd name="connsiteY15" fmla="*/ 2162827 h 4307236"/>
              <a:gd name="connsiteX16" fmla="*/ 2590800 w 5552350"/>
              <a:gd name="connsiteY16" fmla="*/ 2239027 h 4307236"/>
              <a:gd name="connsiteX17" fmla="*/ 3038475 w 5552350"/>
              <a:gd name="connsiteY17" fmla="*/ 2400952 h 4307236"/>
              <a:gd name="connsiteX18" fmla="*/ 3389709 w 5552350"/>
              <a:gd name="connsiteY18" fmla="*/ 2487799 h 4307236"/>
              <a:gd name="connsiteX19" fmla="*/ 3536329 w 5552350"/>
              <a:gd name="connsiteY19" fmla="*/ 2524931 h 4307236"/>
              <a:gd name="connsiteX20" fmla="*/ 3600450 w 5552350"/>
              <a:gd name="connsiteY20" fmla="*/ 2553352 h 4307236"/>
              <a:gd name="connsiteX21" fmla="*/ 3792913 w 5552350"/>
              <a:gd name="connsiteY21" fmla="*/ 2673456 h 4307236"/>
              <a:gd name="connsiteX22" fmla="*/ 4171950 w 5552350"/>
              <a:gd name="connsiteY22" fmla="*/ 2972452 h 4307236"/>
              <a:gd name="connsiteX23" fmla="*/ 4452702 w 5552350"/>
              <a:gd name="connsiteY23" fmla="*/ 3193295 h 4307236"/>
              <a:gd name="connsiteX24" fmla="*/ 4635977 w 5552350"/>
              <a:gd name="connsiteY24" fmla="*/ 3453215 h 4307236"/>
              <a:gd name="connsiteX25" fmla="*/ 4900895 w 5552350"/>
              <a:gd name="connsiteY25" fmla="*/ 3725092 h 4307236"/>
              <a:gd name="connsiteX26" fmla="*/ 5162550 w 5552350"/>
              <a:gd name="connsiteY26" fmla="*/ 3944002 h 4307236"/>
              <a:gd name="connsiteX27" fmla="*/ 5369075 w 5552350"/>
              <a:gd name="connsiteY27" fmla="*/ 4121579 h 4307236"/>
              <a:gd name="connsiteX28" fmla="*/ 5552350 w 5552350"/>
              <a:gd name="connsiteY28" fmla="*/ 4270104 h 4307236"/>
              <a:gd name="connsiteX29" fmla="*/ 5442385 w 5552350"/>
              <a:gd name="connsiteY29" fmla="*/ 4307236 h 4307236"/>
              <a:gd name="connsiteX30" fmla="*/ 4892561 w 5552350"/>
              <a:gd name="connsiteY30" fmla="*/ 3935922 h 4307236"/>
              <a:gd name="connsiteX31" fmla="*/ 4306082 w 5552350"/>
              <a:gd name="connsiteY31" fmla="*/ 3601740 h 4307236"/>
              <a:gd name="connsiteX32" fmla="*/ 3771900 w 5552350"/>
              <a:gd name="connsiteY32" fmla="*/ 3277252 h 4307236"/>
              <a:gd name="connsiteX33" fmla="*/ 3279744 w 5552350"/>
              <a:gd name="connsiteY33" fmla="*/ 3007638 h 4307236"/>
              <a:gd name="connsiteX34" fmla="*/ 2546646 w 5552350"/>
              <a:gd name="connsiteY34" fmla="*/ 2636325 h 4307236"/>
              <a:gd name="connsiteX35" fmla="*/ 2070132 w 5552350"/>
              <a:gd name="connsiteY35" fmla="*/ 2376405 h 4307236"/>
              <a:gd name="connsiteX36" fmla="*/ 1924050 w 5552350"/>
              <a:gd name="connsiteY36" fmla="*/ 2248552 h 4307236"/>
              <a:gd name="connsiteX37" fmla="*/ 1828800 w 5552350"/>
              <a:gd name="connsiteY37" fmla="*/ 2143777 h 4307236"/>
              <a:gd name="connsiteX38" fmla="*/ 1657350 w 5552350"/>
              <a:gd name="connsiteY38" fmla="*/ 2000902 h 4307236"/>
              <a:gd name="connsiteX39" fmla="*/ 1485900 w 5552350"/>
              <a:gd name="connsiteY39" fmla="*/ 1848502 h 4307236"/>
              <a:gd name="connsiteX40" fmla="*/ 1209675 w 5552350"/>
              <a:gd name="connsiteY40" fmla="*/ 1629427 h 4307236"/>
              <a:gd name="connsiteX41" fmla="*/ 1009650 w 5552350"/>
              <a:gd name="connsiteY41" fmla="*/ 1477027 h 4307236"/>
              <a:gd name="connsiteX42" fmla="*/ 897174 w 5552350"/>
              <a:gd name="connsiteY42" fmla="*/ 1410990 h 4307236"/>
              <a:gd name="connsiteX43" fmla="*/ 790575 w 5552350"/>
              <a:gd name="connsiteY43" fmla="*/ 1334152 h 4307236"/>
              <a:gd name="connsiteX44" fmla="*/ 666750 w 5552350"/>
              <a:gd name="connsiteY44" fmla="*/ 1267477 h 4307236"/>
              <a:gd name="connsiteX45" fmla="*/ 571500 w 5552350"/>
              <a:gd name="connsiteY45" fmla="*/ 1162702 h 4307236"/>
              <a:gd name="connsiteX46" fmla="*/ 420660 w 5552350"/>
              <a:gd name="connsiteY46" fmla="*/ 1002547 h 4307236"/>
              <a:gd name="connsiteX47" fmla="*/ 247650 w 5552350"/>
              <a:gd name="connsiteY47" fmla="*/ 734077 h 4307236"/>
              <a:gd name="connsiteX48" fmla="*/ 114300 w 5552350"/>
              <a:gd name="connsiteY48" fmla="*/ 448327 h 4307236"/>
              <a:gd name="connsiteX49" fmla="*/ 0 w 5552350"/>
              <a:gd name="connsiteY49" fmla="*/ 153052 h 4307236"/>
              <a:gd name="connsiteX50" fmla="*/ 17456 w 5552350"/>
              <a:gd name="connsiteY50" fmla="*/ 0 h 4307236"/>
              <a:gd name="connsiteX0" fmla="*/ 17456 w 5515695"/>
              <a:gd name="connsiteY0" fmla="*/ 0 h 4307236"/>
              <a:gd name="connsiteX1" fmla="*/ 127421 w 5515695"/>
              <a:gd name="connsiteY1" fmla="*/ 148526 h 4307236"/>
              <a:gd name="connsiteX2" fmla="*/ 257175 w 5515695"/>
              <a:gd name="connsiteY2" fmla="*/ 381652 h 4307236"/>
              <a:gd name="connsiteX3" fmla="*/ 361950 w 5515695"/>
              <a:gd name="connsiteY3" fmla="*/ 543577 h 4307236"/>
              <a:gd name="connsiteX4" fmla="*/ 457200 w 5515695"/>
              <a:gd name="connsiteY4" fmla="*/ 695977 h 4307236"/>
              <a:gd name="connsiteX5" fmla="*/ 530625 w 5515695"/>
              <a:gd name="connsiteY5" fmla="*/ 816889 h 4307236"/>
              <a:gd name="connsiteX6" fmla="*/ 695325 w 5515695"/>
              <a:gd name="connsiteY6" fmla="*/ 991252 h 4307236"/>
              <a:gd name="connsiteX7" fmla="*/ 952500 w 5515695"/>
              <a:gd name="connsiteY7" fmla="*/ 1115077 h 4307236"/>
              <a:gd name="connsiteX8" fmla="*/ 1114425 w 5515695"/>
              <a:gd name="connsiteY8" fmla="*/ 1267477 h 4307236"/>
              <a:gd name="connsiteX9" fmla="*/ 1323975 w 5515695"/>
              <a:gd name="connsiteY9" fmla="*/ 1419877 h 4307236"/>
              <a:gd name="connsiteX10" fmla="*/ 1552575 w 5515695"/>
              <a:gd name="connsiteY10" fmla="*/ 1591327 h 4307236"/>
              <a:gd name="connsiteX11" fmla="*/ 1657350 w 5515695"/>
              <a:gd name="connsiteY11" fmla="*/ 1715152 h 4307236"/>
              <a:gd name="connsiteX12" fmla="*/ 1838325 w 5515695"/>
              <a:gd name="connsiteY12" fmla="*/ 1810402 h 4307236"/>
              <a:gd name="connsiteX13" fmla="*/ 2143125 w 5515695"/>
              <a:gd name="connsiteY13" fmla="*/ 1972327 h 4307236"/>
              <a:gd name="connsiteX14" fmla="*/ 2400300 w 5515695"/>
              <a:gd name="connsiteY14" fmla="*/ 2134252 h 4307236"/>
              <a:gd name="connsiteX15" fmla="*/ 2476500 w 5515695"/>
              <a:gd name="connsiteY15" fmla="*/ 2162827 h 4307236"/>
              <a:gd name="connsiteX16" fmla="*/ 2590800 w 5515695"/>
              <a:gd name="connsiteY16" fmla="*/ 2239027 h 4307236"/>
              <a:gd name="connsiteX17" fmla="*/ 3038475 w 5515695"/>
              <a:gd name="connsiteY17" fmla="*/ 2400952 h 4307236"/>
              <a:gd name="connsiteX18" fmla="*/ 3389709 w 5515695"/>
              <a:gd name="connsiteY18" fmla="*/ 2487799 h 4307236"/>
              <a:gd name="connsiteX19" fmla="*/ 3536329 w 5515695"/>
              <a:gd name="connsiteY19" fmla="*/ 2524931 h 4307236"/>
              <a:gd name="connsiteX20" fmla="*/ 3600450 w 5515695"/>
              <a:gd name="connsiteY20" fmla="*/ 2553352 h 4307236"/>
              <a:gd name="connsiteX21" fmla="*/ 3792913 w 5515695"/>
              <a:gd name="connsiteY21" fmla="*/ 2673456 h 4307236"/>
              <a:gd name="connsiteX22" fmla="*/ 4171950 w 5515695"/>
              <a:gd name="connsiteY22" fmla="*/ 2972452 h 4307236"/>
              <a:gd name="connsiteX23" fmla="*/ 4452702 w 5515695"/>
              <a:gd name="connsiteY23" fmla="*/ 3193295 h 4307236"/>
              <a:gd name="connsiteX24" fmla="*/ 4635977 w 5515695"/>
              <a:gd name="connsiteY24" fmla="*/ 3453215 h 4307236"/>
              <a:gd name="connsiteX25" fmla="*/ 4900895 w 5515695"/>
              <a:gd name="connsiteY25" fmla="*/ 3725092 h 4307236"/>
              <a:gd name="connsiteX26" fmla="*/ 5162550 w 5515695"/>
              <a:gd name="connsiteY26" fmla="*/ 3944002 h 4307236"/>
              <a:gd name="connsiteX27" fmla="*/ 5369075 w 5515695"/>
              <a:gd name="connsiteY27" fmla="*/ 4121579 h 4307236"/>
              <a:gd name="connsiteX28" fmla="*/ 5515695 w 5515695"/>
              <a:gd name="connsiteY28" fmla="*/ 4232974 h 4307236"/>
              <a:gd name="connsiteX29" fmla="*/ 5442385 w 5515695"/>
              <a:gd name="connsiteY29" fmla="*/ 4307236 h 4307236"/>
              <a:gd name="connsiteX30" fmla="*/ 4892561 w 5515695"/>
              <a:gd name="connsiteY30" fmla="*/ 3935922 h 4307236"/>
              <a:gd name="connsiteX31" fmla="*/ 4306082 w 5515695"/>
              <a:gd name="connsiteY31" fmla="*/ 3601740 h 4307236"/>
              <a:gd name="connsiteX32" fmla="*/ 3771900 w 5515695"/>
              <a:gd name="connsiteY32" fmla="*/ 3277252 h 4307236"/>
              <a:gd name="connsiteX33" fmla="*/ 3279744 w 5515695"/>
              <a:gd name="connsiteY33" fmla="*/ 3007638 h 4307236"/>
              <a:gd name="connsiteX34" fmla="*/ 2546646 w 5515695"/>
              <a:gd name="connsiteY34" fmla="*/ 2636325 h 4307236"/>
              <a:gd name="connsiteX35" fmla="*/ 2070132 w 5515695"/>
              <a:gd name="connsiteY35" fmla="*/ 2376405 h 4307236"/>
              <a:gd name="connsiteX36" fmla="*/ 1924050 w 5515695"/>
              <a:gd name="connsiteY36" fmla="*/ 2248552 h 4307236"/>
              <a:gd name="connsiteX37" fmla="*/ 1828800 w 5515695"/>
              <a:gd name="connsiteY37" fmla="*/ 2143777 h 4307236"/>
              <a:gd name="connsiteX38" fmla="*/ 1657350 w 5515695"/>
              <a:gd name="connsiteY38" fmla="*/ 2000902 h 4307236"/>
              <a:gd name="connsiteX39" fmla="*/ 1485900 w 5515695"/>
              <a:gd name="connsiteY39" fmla="*/ 1848502 h 4307236"/>
              <a:gd name="connsiteX40" fmla="*/ 1209675 w 5515695"/>
              <a:gd name="connsiteY40" fmla="*/ 1629427 h 4307236"/>
              <a:gd name="connsiteX41" fmla="*/ 1009650 w 5515695"/>
              <a:gd name="connsiteY41" fmla="*/ 1477027 h 4307236"/>
              <a:gd name="connsiteX42" fmla="*/ 897174 w 5515695"/>
              <a:gd name="connsiteY42" fmla="*/ 1410990 h 4307236"/>
              <a:gd name="connsiteX43" fmla="*/ 790575 w 5515695"/>
              <a:gd name="connsiteY43" fmla="*/ 1334152 h 4307236"/>
              <a:gd name="connsiteX44" fmla="*/ 666750 w 5515695"/>
              <a:gd name="connsiteY44" fmla="*/ 1267477 h 4307236"/>
              <a:gd name="connsiteX45" fmla="*/ 571500 w 5515695"/>
              <a:gd name="connsiteY45" fmla="*/ 1162702 h 4307236"/>
              <a:gd name="connsiteX46" fmla="*/ 420660 w 5515695"/>
              <a:gd name="connsiteY46" fmla="*/ 1002547 h 4307236"/>
              <a:gd name="connsiteX47" fmla="*/ 247650 w 5515695"/>
              <a:gd name="connsiteY47" fmla="*/ 734077 h 4307236"/>
              <a:gd name="connsiteX48" fmla="*/ 114300 w 5515695"/>
              <a:gd name="connsiteY48" fmla="*/ 448327 h 4307236"/>
              <a:gd name="connsiteX49" fmla="*/ 0 w 5515695"/>
              <a:gd name="connsiteY49" fmla="*/ 153052 h 4307236"/>
              <a:gd name="connsiteX50" fmla="*/ 17456 w 5515695"/>
              <a:gd name="connsiteY50" fmla="*/ 0 h 430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15695" h="4307236">
                <a:moveTo>
                  <a:pt x="17456" y="0"/>
                </a:moveTo>
                <a:lnTo>
                  <a:pt x="127421" y="148526"/>
                </a:lnTo>
                <a:lnTo>
                  <a:pt x="257175" y="381652"/>
                </a:lnTo>
                <a:lnTo>
                  <a:pt x="361950" y="543577"/>
                </a:lnTo>
                <a:lnTo>
                  <a:pt x="457200" y="695977"/>
                </a:lnTo>
                <a:lnTo>
                  <a:pt x="530625" y="816889"/>
                </a:lnTo>
                <a:lnTo>
                  <a:pt x="695325" y="991252"/>
                </a:lnTo>
                <a:lnTo>
                  <a:pt x="952500" y="1115077"/>
                </a:lnTo>
                <a:lnTo>
                  <a:pt x="1114425" y="1267477"/>
                </a:lnTo>
                <a:lnTo>
                  <a:pt x="1323975" y="1419877"/>
                </a:lnTo>
                <a:lnTo>
                  <a:pt x="1552575" y="1591327"/>
                </a:lnTo>
                <a:lnTo>
                  <a:pt x="1657350" y="1715152"/>
                </a:lnTo>
                <a:lnTo>
                  <a:pt x="1838325" y="1810402"/>
                </a:lnTo>
                <a:lnTo>
                  <a:pt x="2143125" y="1972327"/>
                </a:lnTo>
                <a:lnTo>
                  <a:pt x="2400300" y="2134252"/>
                </a:lnTo>
                <a:lnTo>
                  <a:pt x="2476500" y="2162827"/>
                </a:lnTo>
                <a:lnTo>
                  <a:pt x="2590800" y="2239027"/>
                </a:lnTo>
                <a:lnTo>
                  <a:pt x="3038475" y="2400952"/>
                </a:lnTo>
                <a:lnTo>
                  <a:pt x="3389709" y="2487799"/>
                </a:lnTo>
                <a:lnTo>
                  <a:pt x="3536329" y="2524931"/>
                </a:lnTo>
                <a:lnTo>
                  <a:pt x="3600450" y="2553352"/>
                </a:lnTo>
                <a:lnTo>
                  <a:pt x="3792913" y="2673456"/>
                </a:lnTo>
                <a:lnTo>
                  <a:pt x="4171950" y="2972452"/>
                </a:lnTo>
                <a:lnTo>
                  <a:pt x="4452702" y="3193295"/>
                </a:lnTo>
                <a:lnTo>
                  <a:pt x="4635977" y="3453215"/>
                </a:lnTo>
                <a:lnTo>
                  <a:pt x="4900895" y="3725092"/>
                </a:lnTo>
                <a:lnTo>
                  <a:pt x="5162550" y="3944002"/>
                </a:lnTo>
                <a:lnTo>
                  <a:pt x="5369075" y="4121579"/>
                </a:lnTo>
                <a:lnTo>
                  <a:pt x="5515695" y="4232974"/>
                </a:lnTo>
                <a:lnTo>
                  <a:pt x="5442385" y="4307236"/>
                </a:lnTo>
                <a:lnTo>
                  <a:pt x="4892561" y="3935922"/>
                </a:lnTo>
                <a:lnTo>
                  <a:pt x="4306082" y="3601740"/>
                </a:lnTo>
                <a:lnTo>
                  <a:pt x="3771900" y="3277252"/>
                </a:lnTo>
                <a:lnTo>
                  <a:pt x="3279744" y="3007638"/>
                </a:lnTo>
                <a:lnTo>
                  <a:pt x="2546646" y="2636325"/>
                </a:lnTo>
                <a:lnTo>
                  <a:pt x="2070132" y="2376405"/>
                </a:lnTo>
                <a:lnTo>
                  <a:pt x="1924050" y="2248552"/>
                </a:lnTo>
                <a:lnTo>
                  <a:pt x="1828800" y="2143777"/>
                </a:lnTo>
                <a:lnTo>
                  <a:pt x="1657350" y="2000902"/>
                </a:lnTo>
                <a:lnTo>
                  <a:pt x="1485900" y="1848502"/>
                </a:lnTo>
                <a:lnTo>
                  <a:pt x="1209675" y="1629427"/>
                </a:lnTo>
                <a:lnTo>
                  <a:pt x="1009650" y="1477027"/>
                </a:lnTo>
                <a:lnTo>
                  <a:pt x="897174" y="1410990"/>
                </a:lnTo>
                <a:lnTo>
                  <a:pt x="790575" y="1334152"/>
                </a:lnTo>
                <a:lnTo>
                  <a:pt x="666750" y="1267477"/>
                </a:lnTo>
                <a:lnTo>
                  <a:pt x="571500" y="1162702"/>
                </a:lnTo>
                <a:lnTo>
                  <a:pt x="420660" y="1002547"/>
                </a:lnTo>
                <a:lnTo>
                  <a:pt x="247650" y="734077"/>
                </a:lnTo>
                <a:lnTo>
                  <a:pt x="114300" y="448327"/>
                </a:lnTo>
                <a:lnTo>
                  <a:pt x="0" y="153052"/>
                </a:lnTo>
                <a:lnTo>
                  <a:pt x="17456"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0"/>
                                        <p:tgtEl>
                                          <p:spTgt spid="12"/>
                                        </p:tgtEl>
                                      </p:cBhvr>
                                    </p:animEffect>
                                    <p:set>
                                      <p:cBhvr>
                                        <p:cTn id="12" dur="1" fill="hold">
                                          <p:stCondLst>
                                            <p:cond delay="4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34330" cy="1143000"/>
          </a:xfrm>
        </p:spPr>
        <p:txBody>
          <a:bodyPr/>
          <a:lstStyle/>
          <a:p>
            <a:pPr algn="l"/>
            <a:r>
              <a:rPr lang="en-US" dirty="0" smtClean="0">
                <a:solidFill>
                  <a:schemeClr val="bg1"/>
                </a:solidFill>
                <a:effectLst>
                  <a:outerShdw blurRad="38100" dist="38100" dir="2700000" algn="tl">
                    <a:srgbClr val="000000">
                      <a:alpha val="43137"/>
                    </a:srgbClr>
                  </a:outerShdw>
                </a:effectLst>
              </a:rPr>
              <a:t>5. 2000 - 2013</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55130"/>
            <a:ext cx="8229600" cy="4525963"/>
          </a:xfrm>
        </p:spPr>
        <p:txBody>
          <a:bodyPr>
            <a:normAutofit fontScale="92500"/>
          </a:bodyPr>
          <a:lstStyle/>
          <a:p>
            <a:pPr>
              <a:spcBef>
                <a:spcPts val="600"/>
              </a:spcBef>
              <a:spcAft>
                <a:spcPts val="600"/>
              </a:spcAft>
            </a:pPr>
            <a:r>
              <a:rPr lang="en-US" dirty="0" smtClean="0">
                <a:solidFill>
                  <a:schemeClr val="bg1"/>
                </a:solidFill>
              </a:rPr>
              <a:t>Significant erosion of western and northwestern portions of modern Keeler Dunes sand deposit.</a:t>
            </a:r>
          </a:p>
          <a:p>
            <a:pPr>
              <a:spcBef>
                <a:spcPts val="600"/>
              </a:spcBef>
              <a:spcAft>
                <a:spcPts val="600"/>
              </a:spcAft>
            </a:pPr>
            <a:r>
              <a:rPr lang="en-US" dirty="0" smtClean="0">
                <a:solidFill>
                  <a:schemeClr val="bg1"/>
                </a:solidFill>
              </a:rPr>
              <a:t>Dune erosion of ~100-200 meters (328 -656 feet) along northern and western portions of deposit.</a:t>
            </a:r>
          </a:p>
          <a:p>
            <a:pPr>
              <a:spcBef>
                <a:spcPts val="600"/>
              </a:spcBef>
              <a:spcAft>
                <a:spcPts val="600"/>
              </a:spcAft>
            </a:pPr>
            <a:r>
              <a:rPr lang="en-US" dirty="0" smtClean="0">
                <a:solidFill>
                  <a:schemeClr val="bg1"/>
                </a:solidFill>
              </a:rPr>
              <a:t>Continued migration of southern edge of dunes toward Keeler at a rate of about ~100 feet per year.</a:t>
            </a:r>
          </a:p>
          <a:p>
            <a:pPr>
              <a:spcBef>
                <a:spcPts val="600"/>
              </a:spcBef>
              <a:spcAft>
                <a:spcPts val="600"/>
              </a:spcAft>
            </a:pPr>
            <a:r>
              <a:rPr lang="en-US" dirty="0" smtClean="0">
                <a:solidFill>
                  <a:schemeClr val="bg1"/>
                </a:solidFill>
              </a:rPr>
              <a:t>Dust control implementation on Owens Lake bed.</a:t>
            </a:r>
          </a:p>
        </p:txBody>
      </p:sp>
      <p:sp>
        <p:nvSpPr>
          <p:cNvPr id="4" name="TextBox 3"/>
          <p:cNvSpPr txBox="1"/>
          <p:nvPr/>
        </p:nvSpPr>
        <p:spPr>
          <a:xfrm>
            <a:off x="3995925" y="6611779"/>
            <a:ext cx="5148076" cy="246221"/>
          </a:xfrm>
          <a:prstGeom prst="rect">
            <a:avLst/>
          </a:prstGeom>
          <a:noFill/>
        </p:spPr>
        <p:txBody>
          <a:bodyPr wrap="square" rtlCol="0">
            <a:spAutoFit/>
          </a:bodyPr>
          <a:lstStyle/>
          <a:p>
            <a:pPr algn="r"/>
            <a:r>
              <a:rPr lang="en-US" sz="1000" i="1" dirty="0" smtClean="0">
                <a:solidFill>
                  <a:prstClr val="white"/>
                </a:solidFill>
              </a:rPr>
              <a:t>(Oblique aerial photo by </a:t>
            </a:r>
            <a:r>
              <a:rPr lang="en-US" sz="1000" i="1" dirty="0" err="1" smtClean="0">
                <a:solidFill>
                  <a:prstClr val="white"/>
                </a:solidFill>
              </a:rPr>
              <a:t>HydroBio</a:t>
            </a:r>
            <a:r>
              <a:rPr lang="en-US" sz="1000" i="1" dirty="0" smtClean="0">
                <a:solidFill>
                  <a:prstClr val="white"/>
                </a:solidFill>
              </a:rPr>
              <a:t> with view to south across Keeler Dunes – September  2008)</a:t>
            </a:r>
            <a:endParaRPr lang="en-US" sz="1000" i="1"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DC4C1"/>
        </a:solidFill>
        <a:effectLst/>
      </p:bgPr>
    </p:bg>
    <p:spTree>
      <p:nvGrpSpPr>
        <p:cNvPr id="1" name=""/>
        <p:cNvGrpSpPr/>
        <p:nvPr/>
      </p:nvGrpSpPr>
      <p:grpSpPr>
        <a:xfrm>
          <a:off x="0" y="0"/>
          <a:ext cx="0" cy="0"/>
          <a:chOff x="0" y="0"/>
          <a:chExt cx="0" cy="0"/>
        </a:xfrm>
      </p:grpSpPr>
      <p:pic>
        <p:nvPicPr>
          <p:cNvPr id="4" name="Content Placeholder 3" descr="1998 dune outline.jpg"/>
          <p:cNvPicPr>
            <a:picLocks noGrp="1" noChangeAspect="1"/>
          </p:cNvPicPr>
          <p:nvPr>
            <p:ph idx="1"/>
          </p:nvPr>
        </p:nvPicPr>
        <p:blipFill>
          <a:blip r:embed="rId3" cstate="print"/>
          <a:stretch>
            <a:fillRect/>
          </a:stretch>
        </p:blipFill>
        <p:spPr>
          <a:xfrm>
            <a:off x="0" y="0"/>
            <a:ext cx="8875058" cy="6858000"/>
          </a:xfrm>
        </p:spPr>
      </p:pic>
      <p:pic>
        <p:nvPicPr>
          <p:cNvPr id="5" name="Picture 4" descr="1998-08 dune outline.jpg"/>
          <p:cNvPicPr>
            <a:picLocks noChangeAspect="1"/>
          </p:cNvPicPr>
          <p:nvPr/>
        </p:nvPicPr>
        <p:blipFill>
          <a:blip r:embed="rId4" cstate="print"/>
          <a:stretch>
            <a:fillRect/>
          </a:stretch>
        </p:blipFill>
        <p:spPr>
          <a:xfrm>
            <a:off x="0" y="0"/>
            <a:ext cx="8875058" cy="6858000"/>
          </a:xfrm>
          <a:prstGeom prst="rect">
            <a:avLst/>
          </a:prstGeom>
        </p:spPr>
      </p:pic>
      <p:sp>
        <p:nvSpPr>
          <p:cNvPr id="7" name="Freeform 6"/>
          <p:cNvSpPr/>
          <p:nvPr/>
        </p:nvSpPr>
        <p:spPr>
          <a:xfrm>
            <a:off x="2882180" y="2276849"/>
            <a:ext cx="4915840" cy="3840501"/>
          </a:xfrm>
          <a:custGeom>
            <a:avLst/>
            <a:gdLst>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610100 w 5553075"/>
              <a:gd name="connsiteY23" fmla="*/ 3267075 h 4381500"/>
              <a:gd name="connsiteX24" fmla="*/ 4676775 w 5553075"/>
              <a:gd name="connsiteY24" fmla="*/ 3495675 h 4381500"/>
              <a:gd name="connsiteX25" fmla="*/ 4914900 w 5553075"/>
              <a:gd name="connsiteY25" fmla="*/ 381952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00050 w 5553075"/>
              <a:gd name="connsiteY46" fmla="*/ 1057275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564775 w 5553075"/>
              <a:gd name="connsiteY23" fmla="*/ 3253750 h 4381500"/>
              <a:gd name="connsiteX24" fmla="*/ 4676775 w 5553075"/>
              <a:gd name="connsiteY24" fmla="*/ 3495675 h 4381500"/>
              <a:gd name="connsiteX25" fmla="*/ 4914900 w 5553075"/>
              <a:gd name="connsiteY25" fmla="*/ 381952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00050 w 5553075"/>
              <a:gd name="connsiteY46" fmla="*/ 1057275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 name="connsiteX0" fmla="*/ 0 w 5553075"/>
              <a:gd name="connsiteY0" fmla="*/ 0 h 4381500"/>
              <a:gd name="connsiteX1" fmla="*/ 142875 w 5553075"/>
              <a:gd name="connsiteY1" fmla="*/ 133350 h 4381500"/>
              <a:gd name="connsiteX2" fmla="*/ 266700 w 5553075"/>
              <a:gd name="connsiteY2" fmla="*/ 409575 h 4381500"/>
              <a:gd name="connsiteX3" fmla="*/ 371475 w 5553075"/>
              <a:gd name="connsiteY3" fmla="*/ 571500 h 4381500"/>
              <a:gd name="connsiteX4" fmla="*/ 466725 w 5553075"/>
              <a:gd name="connsiteY4" fmla="*/ 723900 h 4381500"/>
              <a:gd name="connsiteX5" fmla="*/ 485775 w 5553075"/>
              <a:gd name="connsiteY5" fmla="*/ 809625 h 4381500"/>
              <a:gd name="connsiteX6" fmla="*/ 704850 w 5553075"/>
              <a:gd name="connsiteY6" fmla="*/ 1019175 h 4381500"/>
              <a:gd name="connsiteX7" fmla="*/ 962025 w 5553075"/>
              <a:gd name="connsiteY7" fmla="*/ 1143000 h 4381500"/>
              <a:gd name="connsiteX8" fmla="*/ 1123950 w 5553075"/>
              <a:gd name="connsiteY8" fmla="*/ 1295400 h 4381500"/>
              <a:gd name="connsiteX9" fmla="*/ 1333500 w 5553075"/>
              <a:gd name="connsiteY9" fmla="*/ 1447800 h 4381500"/>
              <a:gd name="connsiteX10" fmla="*/ 1562100 w 5553075"/>
              <a:gd name="connsiteY10" fmla="*/ 1619250 h 4381500"/>
              <a:gd name="connsiteX11" fmla="*/ 1666875 w 5553075"/>
              <a:gd name="connsiteY11" fmla="*/ 1743075 h 4381500"/>
              <a:gd name="connsiteX12" fmla="*/ 1847850 w 5553075"/>
              <a:gd name="connsiteY12" fmla="*/ 1838325 h 4381500"/>
              <a:gd name="connsiteX13" fmla="*/ 2152650 w 5553075"/>
              <a:gd name="connsiteY13" fmla="*/ 2000250 h 4381500"/>
              <a:gd name="connsiteX14" fmla="*/ 2409825 w 5553075"/>
              <a:gd name="connsiteY14" fmla="*/ 2162175 h 4381500"/>
              <a:gd name="connsiteX15" fmla="*/ 2486025 w 5553075"/>
              <a:gd name="connsiteY15" fmla="*/ 2190750 h 4381500"/>
              <a:gd name="connsiteX16" fmla="*/ 2600325 w 5553075"/>
              <a:gd name="connsiteY16" fmla="*/ 2266950 h 4381500"/>
              <a:gd name="connsiteX17" fmla="*/ 3048000 w 5553075"/>
              <a:gd name="connsiteY17" fmla="*/ 2428875 h 4381500"/>
              <a:gd name="connsiteX18" fmla="*/ 3438525 w 5553075"/>
              <a:gd name="connsiteY18" fmla="*/ 2524125 h 4381500"/>
              <a:gd name="connsiteX19" fmla="*/ 3524250 w 5553075"/>
              <a:gd name="connsiteY19" fmla="*/ 2571750 h 4381500"/>
              <a:gd name="connsiteX20" fmla="*/ 3609975 w 5553075"/>
              <a:gd name="connsiteY20" fmla="*/ 2581275 h 4381500"/>
              <a:gd name="connsiteX21" fmla="*/ 3762375 w 5553075"/>
              <a:gd name="connsiteY21" fmla="*/ 2733675 h 4381500"/>
              <a:gd name="connsiteX22" fmla="*/ 4181475 w 5553075"/>
              <a:gd name="connsiteY22" fmla="*/ 3000375 h 4381500"/>
              <a:gd name="connsiteX23" fmla="*/ 4564775 w 5553075"/>
              <a:gd name="connsiteY23" fmla="*/ 3253750 h 4381500"/>
              <a:gd name="connsiteX24" fmla="*/ 4676775 w 5553075"/>
              <a:gd name="connsiteY24" fmla="*/ 3495675 h 4381500"/>
              <a:gd name="connsiteX25" fmla="*/ 4910420 w 5553075"/>
              <a:gd name="connsiteY25" fmla="*/ 3753015 h 4381500"/>
              <a:gd name="connsiteX26" fmla="*/ 5172075 w 5553075"/>
              <a:gd name="connsiteY26" fmla="*/ 3971925 h 4381500"/>
              <a:gd name="connsiteX27" fmla="*/ 5353050 w 5553075"/>
              <a:gd name="connsiteY27" fmla="*/ 4181475 h 4381500"/>
              <a:gd name="connsiteX28" fmla="*/ 5553075 w 5553075"/>
              <a:gd name="connsiteY28" fmla="*/ 4324350 h 4381500"/>
              <a:gd name="connsiteX29" fmla="*/ 5505450 w 5553075"/>
              <a:gd name="connsiteY29" fmla="*/ 4381500 h 4381500"/>
              <a:gd name="connsiteX30" fmla="*/ 4924425 w 5553075"/>
              <a:gd name="connsiteY30" fmla="*/ 3943350 h 4381500"/>
              <a:gd name="connsiteX31" fmla="*/ 4343400 w 5553075"/>
              <a:gd name="connsiteY31" fmla="*/ 3590925 h 4381500"/>
              <a:gd name="connsiteX32" fmla="*/ 3781425 w 5553075"/>
              <a:gd name="connsiteY32" fmla="*/ 3305175 h 4381500"/>
              <a:gd name="connsiteX33" fmla="*/ 3324225 w 5553075"/>
              <a:gd name="connsiteY33" fmla="*/ 3048000 h 4381500"/>
              <a:gd name="connsiteX34" fmla="*/ 2552700 w 5553075"/>
              <a:gd name="connsiteY34" fmla="*/ 2638425 h 4381500"/>
              <a:gd name="connsiteX35" fmla="*/ 2124075 w 5553075"/>
              <a:gd name="connsiteY35" fmla="*/ 2390775 h 4381500"/>
              <a:gd name="connsiteX36" fmla="*/ 1933575 w 5553075"/>
              <a:gd name="connsiteY36" fmla="*/ 2276475 h 4381500"/>
              <a:gd name="connsiteX37" fmla="*/ 1838325 w 5553075"/>
              <a:gd name="connsiteY37" fmla="*/ 2171700 h 4381500"/>
              <a:gd name="connsiteX38" fmla="*/ 1666875 w 5553075"/>
              <a:gd name="connsiteY38" fmla="*/ 2028825 h 4381500"/>
              <a:gd name="connsiteX39" fmla="*/ 1495425 w 5553075"/>
              <a:gd name="connsiteY39" fmla="*/ 1876425 h 4381500"/>
              <a:gd name="connsiteX40" fmla="*/ 1219200 w 5553075"/>
              <a:gd name="connsiteY40" fmla="*/ 1657350 h 4381500"/>
              <a:gd name="connsiteX41" fmla="*/ 1019175 w 5553075"/>
              <a:gd name="connsiteY41" fmla="*/ 1504950 h 4381500"/>
              <a:gd name="connsiteX42" fmla="*/ 942975 w 5553075"/>
              <a:gd name="connsiteY42" fmla="*/ 1409700 h 4381500"/>
              <a:gd name="connsiteX43" fmla="*/ 800100 w 5553075"/>
              <a:gd name="connsiteY43" fmla="*/ 1362075 h 4381500"/>
              <a:gd name="connsiteX44" fmla="*/ 676275 w 5553075"/>
              <a:gd name="connsiteY44" fmla="*/ 1295400 h 4381500"/>
              <a:gd name="connsiteX45" fmla="*/ 581025 w 5553075"/>
              <a:gd name="connsiteY45" fmla="*/ 1190625 h 4381500"/>
              <a:gd name="connsiteX46" fmla="*/ 400050 w 5553075"/>
              <a:gd name="connsiteY46" fmla="*/ 1057275 h 4381500"/>
              <a:gd name="connsiteX47" fmla="*/ 257175 w 5553075"/>
              <a:gd name="connsiteY47" fmla="*/ 762000 h 4381500"/>
              <a:gd name="connsiteX48" fmla="*/ 123825 w 5553075"/>
              <a:gd name="connsiteY48" fmla="*/ 476250 h 4381500"/>
              <a:gd name="connsiteX49" fmla="*/ 9525 w 5553075"/>
              <a:gd name="connsiteY49" fmla="*/ 180975 h 4381500"/>
              <a:gd name="connsiteX50" fmla="*/ 0 w 5553075"/>
              <a:gd name="connsiteY50"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53075" h="4381500">
                <a:moveTo>
                  <a:pt x="0" y="0"/>
                </a:moveTo>
                <a:lnTo>
                  <a:pt x="142875" y="133350"/>
                </a:lnTo>
                <a:lnTo>
                  <a:pt x="266700" y="409575"/>
                </a:lnTo>
                <a:lnTo>
                  <a:pt x="371475" y="571500"/>
                </a:lnTo>
                <a:lnTo>
                  <a:pt x="466725" y="723900"/>
                </a:lnTo>
                <a:lnTo>
                  <a:pt x="485775" y="809625"/>
                </a:lnTo>
                <a:lnTo>
                  <a:pt x="704850" y="1019175"/>
                </a:lnTo>
                <a:lnTo>
                  <a:pt x="962025" y="1143000"/>
                </a:lnTo>
                <a:lnTo>
                  <a:pt x="1123950" y="1295400"/>
                </a:lnTo>
                <a:lnTo>
                  <a:pt x="1333500" y="1447800"/>
                </a:lnTo>
                <a:lnTo>
                  <a:pt x="1562100" y="1619250"/>
                </a:lnTo>
                <a:lnTo>
                  <a:pt x="1666875" y="1743075"/>
                </a:lnTo>
                <a:lnTo>
                  <a:pt x="1847850" y="1838325"/>
                </a:lnTo>
                <a:lnTo>
                  <a:pt x="2152650" y="2000250"/>
                </a:lnTo>
                <a:lnTo>
                  <a:pt x="2409825" y="2162175"/>
                </a:lnTo>
                <a:lnTo>
                  <a:pt x="2486025" y="2190750"/>
                </a:lnTo>
                <a:lnTo>
                  <a:pt x="2600325" y="2266950"/>
                </a:lnTo>
                <a:lnTo>
                  <a:pt x="3048000" y="2428875"/>
                </a:lnTo>
                <a:lnTo>
                  <a:pt x="3438525" y="2524125"/>
                </a:lnTo>
                <a:lnTo>
                  <a:pt x="3524250" y="2571750"/>
                </a:lnTo>
                <a:lnTo>
                  <a:pt x="3609975" y="2581275"/>
                </a:lnTo>
                <a:lnTo>
                  <a:pt x="3762375" y="2733675"/>
                </a:lnTo>
                <a:lnTo>
                  <a:pt x="4181475" y="3000375"/>
                </a:lnTo>
                <a:lnTo>
                  <a:pt x="4564775" y="3253750"/>
                </a:lnTo>
                <a:lnTo>
                  <a:pt x="4676775" y="3495675"/>
                </a:lnTo>
                <a:lnTo>
                  <a:pt x="4910420" y="3753015"/>
                </a:lnTo>
                <a:lnTo>
                  <a:pt x="5172075" y="3971925"/>
                </a:lnTo>
                <a:lnTo>
                  <a:pt x="5353050" y="4181475"/>
                </a:lnTo>
                <a:lnTo>
                  <a:pt x="5553075" y="4324350"/>
                </a:lnTo>
                <a:lnTo>
                  <a:pt x="5505450" y="4381500"/>
                </a:lnTo>
                <a:lnTo>
                  <a:pt x="4924425" y="3943350"/>
                </a:lnTo>
                <a:lnTo>
                  <a:pt x="4343400" y="3590925"/>
                </a:lnTo>
                <a:lnTo>
                  <a:pt x="3781425" y="3305175"/>
                </a:lnTo>
                <a:lnTo>
                  <a:pt x="3324225" y="3048000"/>
                </a:lnTo>
                <a:lnTo>
                  <a:pt x="2552700" y="2638425"/>
                </a:lnTo>
                <a:lnTo>
                  <a:pt x="2124075" y="2390775"/>
                </a:lnTo>
                <a:lnTo>
                  <a:pt x="1933575" y="2276475"/>
                </a:lnTo>
                <a:lnTo>
                  <a:pt x="1838325" y="2171700"/>
                </a:lnTo>
                <a:lnTo>
                  <a:pt x="1666875" y="2028825"/>
                </a:lnTo>
                <a:lnTo>
                  <a:pt x="1495425" y="1876425"/>
                </a:lnTo>
                <a:lnTo>
                  <a:pt x="1219200" y="1657350"/>
                </a:lnTo>
                <a:lnTo>
                  <a:pt x="1019175" y="1504950"/>
                </a:lnTo>
                <a:lnTo>
                  <a:pt x="942975" y="1409700"/>
                </a:lnTo>
                <a:lnTo>
                  <a:pt x="800100" y="1362075"/>
                </a:lnTo>
                <a:lnTo>
                  <a:pt x="676275" y="1295400"/>
                </a:lnTo>
                <a:lnTo>
                  <a:pt x="581025" y="1190625"/>
                </a:lnTo>
                <a:lnTo>
                  <a:pt x="400050" y="1057275"/>
                </a:lnTo>
                <a:lnTo>
                  <a:pt x="257175" y="762000"/>
                </a:lnTo>
                <a:lnTo>
                  <a:pt x="123825" y="476250"/>
                </a:lnTo>
                <a:lnTo>
                  <a:pt x="9525" y="180975"/>
                </a:lnTo>
                <a:lnTo>
                  <a:pt x="0"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Arrow Connector 8"/>
          <p:cNvCxnSpPr/>
          <p:nvPr/>
        </p:nvCxnSpPr>
        <p:spPr>
          <a:xfrm>
            <a:off x="4706265" y="4984250"/>
            <a:ext cx="422455" cy="0"/>
          </a:xfrm>
          <a:prstGeom prst="straightConnector1">
            <a:avLst/>
          </a:prstGeom>
          <a:ln w="381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97395" y="3160165"/>
            <a:ext cx="422455" cy="0"/>
          </a:xfrm>
          <a:prstGeom prst="straightConnector1">
            <a:avLst/>
          </a:prstGeom>
          <a:ln w="381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3160385">
            <a:off x="764615" y="3447100"/>
            <a:ext cx="4285276" cy="369332"/>
          </a:xfrm>
          <a:custGeom>
            <a:avLst/>
            <a:gdLst>
              <a:gd name="connsiteX0" fmla="*/ 0 w 4285276"/>
              <a:gd name="connsiteY0" fmla="*/ 0 h 369332"/>
              <a:gd name="connsiteX1" fmla="*/ 4285276 w 4285276"/>
              <a:gd name="connsiteY1" fmla="*/ 0 h 369332"/>
              <a:gd name="connsiteX2" fmla="*/ 4285276 w 4285276"/>
              <a:gd name="connsiteY2" fmla="*/ 369332 h 369332"/>
              <a:gd name="connsiteX3" fmla="*/ 0 w 4285276"/>
              <a:gd name="connsiteY3" fmla="*/ 369332 h 369332"/>
              <a:gd name="connsiteX4" fmla="*/ 0 w 4285276"/>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276" h="369332">
                <a:moveTo>
                  <a:pt x="0" y="0"/>
                </a:moveTo>
                <a:lnTo>
                  <a:pt x="4285276" y="0"/>
                </a:lnTo>
                <a:lnTo>
                  <a:pt x="4285276" y="369332"/>
                </a:lnTo>
                <a:lnTo>
                  <a:pt x="0" y="369332"/>
                </a:lnTo>
                <a:lnTo>
                  <a:pt x="0" y="0"/>
                </a:lnTo>
                <a:close/>
              </a:path>
            </a:pathLst>
          </a:cu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Erosion along western margin of dune field</a:t>
            </a:r>
            <a:endParaRPr lang="en-US" b="1" dirty="0">
              <a:solidFill>
                <a:srgbClr val="FFFF00"/>
              </a:solidFill>
              <a:effectLst>
                <a:outerShdw blurRad="38100" dist="38100" dir="2700000" algn="tl">
                  <a:srgbClr val="000000">
                    <a:alpha val="43137"/>
                  </a:srgbClr>
                </a:outerShdw>
              </a:effectLst>
            </a:endParaRPr>
          </a:p>
        </p:txBody>
      </p:sp>
      <p:cxnSp>
        <p:nvCxnSpPr>
          <p:cNvPr id="12" name="Straight Arrow Connector 11"/>
          <p:cNvCxnSpPr/>
          <p:nvPr/>
        </p:nvCxnSpPr>
        <p:spPr>
          <a:xfrm>
            <a:off x="2306105" y="1700775"/>
            <a:ext cx="422455" cy="0"/>
          </a:xfrm>
          <a:prstGeom prst="straightConnector1">
            <a:avLst/>
          </a:prstGeom>
          <a:ln w="381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51640" y="5387655"/>
            <a:ext cx="780022" cy="369332"/>
          </a:xfrm>
          <a:prstGeom prst="rect">
            <a:avLst/>
          </a:prstGeom>
          <a:noFill/>
        </p:spPr>
        <p:txBody>
          <a:bodyPr wrap="none" rtlCol="0">
            <a:spAutoFit/>
          </a:bodyPr>
          <a:lstStyle/>
          <a:p>
            <a:r>
              <a:rPr lang="en-US" dirty="0" smtClean="0">
                <a:solidFill>
                  <a:prstClr val="black"/>
                </a:solidFill>
              </a:rPr>
              <a:t>Keeler</a:t>
            </a:r>
            <a:endParaRPr lang="en-US" dirty="0">
              <a:solidFill>
                <a:prstClr val="black"/>
              </a:solidFill>
            </a:endParaRPr>
          </a:p>
        </p:txBody>
      </p:sp>
      <p:sp>
        <p:nvSpPr>
          <p:cNvPr id="14" name="5-Point Star 13"/>
          <p:cNvSpPr/>
          <p:nvPr/>
        </p:nvSpPr>
        <p:spPr>
          <a:xfrm>
            <a:off x="2835759" y="2984172"/>
            <a:ext cx="307240" cy="307240"/>
          </a:xfrm>
          <a:prstGeom prst="star5">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62665" y="2852925"/>
            <a:ext cx="2275366" cy="307777"/>
          </a:xfrm>
          <a:prstGeom prst="rect">
            <a:avLst/>
          </a:prstGeom>
          <a:noFill/>
          <a:scene3d>
            <a:camera prst="orthographicFront"/>
            <a:lightRig rig="threePt" dir="t"/>
          </a:scene3d>
          <a:sp3d>
            <a:bevelT/>
          </a:sp3d>
        </p:spPr>
        <p:txBody>
          <a:bodyPr wrap="none" rtlCol="0">
            <a:spAutoFit/>
          </a:bodyPr>
          <a:lstStyle/>
          <a:p>
            <a:r>
              <a:rPr lang="en-US" sz="1400" b="1" dirty="0" err="1" smtClean="0">
                <a:solidFill>
                  <a:srgbClr val="FFFF00"/>
                </a:solidFill>
                <a:effectLst>
                  <a:outerShdw blurRad="38100" dist="38100" dir="2700000" algn="tl">
                    <a:srgbClr val="000000">
                      <a:alpha val="43137"/>
                    </a:srgbClr>
                  </a:outerShdw>
                </a:effectLst>
              </a:rPr>
              <a:t>Ansel</a:t>
            </a:r>
            <a:r>
              <a:rPr lang="en-US" sz="1400" b="1" dirty="0" smtClean="0">
                <a:solidFill>
                  <a:srgbClr val="FFFF00"/>
                </a:solidFill>
                <a:effectLst>
                  <a:outerShdw blurRad="38100" dist="38100" dir="2700000" algn="tl">
                    <a:srgbClr val="000000">
                      <a:alpha val="43137"/>
                    </a:srgbClr>
                  </a:outerShdw>
                </a:effectLst>
              </a:rPr>
              <a:t> Adams photo location</a:t>
            </a:r>
            <a:endParaRPr lang="en-US" sz="1400" b="1"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6645870" y="2413337"/>
            <a:ext cx="2498130" cy="2031325"/>
          </a:xfrm>
          <a:prstGeom prst="rect">
            <a:avLst/>
          </a:prstGeom>
          <a:noFill/>
        </p:spPr>
        <p:txBody>
          <a:bodyPr wrap="square" rtlCol="0">
            <a:spAutoFit/>
          </a:bodyPr>
          <a:lstStyle/>
          <a:p>
            <a:r>
              <a:rPr lang="en-US" u="sng" dirty="0" smtClean="0">
                <a:solidFill>
                  <a:prstClr val="black"/>
                </a:solidFill>
              </a:rPr>
              <a:t>Dune Field Area:</a:t>
            </a:r>
          </a:p>
          <a:p>
            <a:pPr>
              <a:tabLst>
                <a:tab pos="228600" algn="l"/>
              </a:tabLst>
            </a:pPr>
            <a:r>
              <a:rPr lang="en-US" dirty="0" smtClean="0">
                <a:solidFill>
                  <a:prstClr val="black"/>
                </a:solidFill>
              </a:rPr>
              <a:t>	1998 = ~ 207 acres</a:t>
            </a:r>
          </a:p>
          <a:p>
            <a:pPr>
              <a:tabLst>
                <a:tab pos="228600" algn="l"/>
              </a:tabLst>
            </a:pPr>
            <a:r>
              <a:rPr lang="en-US" dirty="0" smtClean="0">
                <a:solidFill>
                  <a:prstClr val="black"/>
                </a:solidFill>
              </a:rPr>
              <a:t>	2008 = ~ 192 acres</a:t>
            </a:r>
          </a:p>
          <a:p>
            <a:pPr>
              <a:tabLst>
                <a:tab pos="228600" algn="l"/>
              </a:tabLst>
            </a:pPr>
            <a:endParaRPr lang="en-US" dirty="0" smtClean="0">
              <a:solidFill>
                <a:prstClr val="black"/>
              </a:solidFill>
            </a:endParaRPr>
          </a:p>
          <a:p>
            <a:pPr>
              <a:tabLst>
                <a:tab pos="228600" algn="l"/>
              </a:tabLst>
            </a:pPr>
            <a:r>
              <a:rPr lang="en-US" u="sng" dirty="0" smtClean="0">
                <a:solidFill>
                  <a:prstClr val="black"/>
                </a:solidFill>
              </a:rPr>
              <a:t>Sand Sheet Area:</a:t>
            </a:r>
          </a:p>
          <a:p>
            <a:pPr>
              <a:tabLst>
                <a:tab pos="228600" algn="l"/>
              </a:tabLst>
            </a:pPr>
            <a:r>
              <a:rPr lang="en-US" dirty="0" smtClean="0">
                <a:solidFill>
                  <a:prstClr val="black"/>
                </a:solidFill>
              </a:rPr>
              <a:t>	1998 = ~ 992 acres</a:t>
            </a:r>
          </a:p>
          <a:p>
            <a:pPr>
              <a:tabLst>
                <a:tab pos="228600" algn="l"/>
              </a:tabLst>
            </a:pPr>
            <a:r>
              <a:rPr lang="en-US" dirty="0" smtClean="0">
                <a:solidFill>
                  <a:prstClr val="black"/>
                </a:solidFill>
              </a:rPr>
              <a:t>	2008 = ~ 845 acres</a:t>
            </a:r>
            <a:endParaRPr lang="en-US" dirty="0">
              <a:solidFill>
                <a:prstClr val="black"/>
              </a:solidFill>
            </a:endParaRPr>
          </a:p>
        </p:txBody>
      </p:sp>
      <p:pic>
        <p:nvPicPr>
          <p:cNvPr id="181250" name="Picture 2"/>
          <p:cNvPicPr>
            <a:picLocks noChangeAspect="1" noChangeArrowheads="1"/>
          </p:cNvPicPr>
          <p:nvPr/>
        </p:nvPicPr>
        <p:blipFill>
          <a:blip r:embed="rId5" cstate="print"/>
          <a:srcRect/>
          <a:stretch>
            <a:fillRect/>
          </a:stretch>
        </p:blipFill>
        <p:spPr bwMode="auto">
          <a:xfrm>
            <a:off x="6799491" y="88375"/>
            <a:ext cx="2035464" cy="2268848"/>
          </a:xfrm>
          <a:prstGeom prst="rect">
            <a:avLst/>
          </a:prstGeom>
          <a:noFill/>
          <a:ln w="12700">
            <a:solidFill>
              <a:schemeClr val="tx1"/>
            </a:solidFill>
            <a:miter lim="800000"/>
            <a:headEnd/>
            <a:tailEnd/>
          </a:ln>
          <a:effectLst/>
        </p:spPr>
      </p:pic>
      <p:sp>
        <p:nvSpPr>
          <p:cNvPr id="19" name="TextBox 18"/>
          <p:cNvSpPr txBox="1"/>
          <p:nvPr/>
        </p:nvSpPr>
        <p:spPr>
          <a:xfrm>
            <a:off x="-1" y="0"/>
            <a:ext cx="4994456" cy="523220"/>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1998 to 2008 Dune Field Outline</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1250"/>
                                        </p:tgtEl>
                                        <p:attrNameLst>
                                          <p:attrName>style.visibility</p:attrName>
                                        </p:attrNameLst>
                                      </p:cBhvr>
                                      <p:to>
                                        <p:strVal val="visible"/>
                                      </p:to>
                                    </p:set>
                                    <p:animEffect transition="in" filter="fade">
                                      <p:cBhvr>
                                        <p:cTn id="10" dur="5000"/>
                                        <p:tgtEl>
                                          <p:spTgt spid="1812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0"/>
                                        <p:tgtEl>
                                          <p:spTgt spid="7"/>
                                        </p:tgtEl>
                                      </p:cBhvr>
                                    </p:animEffect>
                                  </p:childTnLst>
                                </p:cTn>
                              </p:par>
                            </p:childTnLst>
                          </p:cTn>
                        </p:par>
                        <p:par>
                          <p:cTn id="30" fill="hold">
                            <p:stCondLst>
                              <p:cond delay="5000"/>
                            </p:stCondLst>
                            <p:childTnLst>
                              <p:par>
                                <p:cTn id="31" presetID="10" presetClass="exit" presetSubtype="0" fill="hold" grpId="1" nodeType="afterEffect">
                                  <p:stCondLst>
                                    <p:cond delay="0"/>
                                  </p:stCondLst>
                                  <p:childTnLst>
                                    <p:animEffect transition="out" filter="fade">
                                      <p:cBhvr>
                                        <p:cTn id="32" dur="5000"/>
                                        <p:tgtEl>
                                          <p:spTgt spid="7"/>
                                        </p:tgtEl>
                                      </p:cBhvr>
                                    </p:animEffect>
                                    <p:set>
                                      <p:cBhvr>
                                        <p:cTn id="33" dur="1" fill="hold">
                                          <p:stCondLst>
                                            <p:cond delay="49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12"/>
                                        </p:tgtEl>
                                      </p:cBhvr>
                                    </p:animEffect>
                                    <p:set>
                                      <p:cBhvr>
                                        <p:cTn id="47" dur="1" fill="hold">
                                          <p:stCondLst>
                                            <p:cond delay="1999"/>
                                          </p:stCondLst>
                                        </p:cTn>
                                        <p:tgtEl>
                                          <p:spTgt spid="1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0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p:bldP spid="11" grpId="1"/>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ontent Placeholder 3" descr="4_SandFence_08242012.JPG"/>
          <p:cNvPicPr>
            <a:picLocks noChangeAspect="1"/>
          </p:cNvPicPr>
          <p:nvPr/>
        </p:nvPicPr>
        <p:blipFill>
          <a:blip r:embed="rId3" cstate="print"/>
          <a:srcRect t="5968"/>
          <a:stretch>
            <a:fillRect/>
          </a:stretch>
        </p:blipFill>
        <p:spPr>
          <a:xfrm>
            <a:off x="4221011" y="685800"/>
            <a:ext cx="4922989" cy="6172200"/>
          </a:xfrm>
          <a:prstGeom prst="rect">
            <a:avLst/>
          </a:prstGeom>
        </p:spPr>
      </p:pic>
      <p:pic>
        <p:nvPicPr>
          <p:cNvPr id="5" name="Picture 4" descr="4_SandFence_c1948.jpg"/>
          <p:cNvPicPr>
            <a:picLocks noChangeAspect="1"/>
          </p:cNvPicPr>
          <p:nvPr/>
        </p:nvPicPr>
        <p:blipFill>
          <a:blip r:embed="rId4" cstate="print"/>
          <a:srcRect b="2922"/>
          <a:stretch>
            <a:fillRect/>
          </a:stretch>
        </p:blipFill>
        <p:spPr>
          <a:xfrm>
            <a:off x="0" y="685800"/>
            <a:ext cx="4545059" cy="6172200"/>
          </a:xfrm>
          <a:prstGeom prst="rect">
            <a:avLst/>
          </a:prstGeom>
        </p:spPr>
      </p:pic>
      <p:sp>
        <p:nvSpPr>
          <p:cNvPr id="6" name="TextBox 5"/>
          <p:cNvSpPr txBox="1"/>
          <p:nvPr/>
        </p:nvSpPr>
        <p:spPr>
          <a:xfrm>
            <a:off x="0" y="0"/>
            <a:ext cx="6037935" cy="646331"/>
          </a:xfrm>
          <a:prstGeom prst="rect">
            <a:avLst/>
          </a:prstGeom>
          <a:noFill/>
        </p:spPr>
        <p:txBody>
          <a:bodyPr wrap="none" rtlCol="0">
            <a:spAutoFit/>
          </a:bodyPr>
          <a:lstStyle/>
          <a:p>
            <a:pPr marL="228600" indent="-228600">
              <a:buFont typeface="Arial" pitchFamily="34" charset="0"/>
              <a:buChar char="•"/>
            </a:pPr>
            <a:r>
              <a:rPr lang="en-US" dirty="0" smtClean="0"/>
              <a:t>Erosion of sand along western edge of Keeler Dunes deposit</a:t>
            </a:r>
          </a:p>
          <a:p>
            <a:pPr marL="228600" indent="-228600">
              <a:buFont typeface="Arial" pitchFamily="34" charset="0"/>
              <a:buChar char="•"/>
            </a:pPr>
            <a:r>
              <a:rPr lang="en-US" dirty="0" smtClean="0"/>
              <a:t>Establishment of vegetation</a:t>
            </a:r>
            <a:endParaRPr lang="en-US" dirty="0"/>
          </a:p>
        </p:txBody>
      </p:sp>
      <p:sp>
        <p:nvSpPr>
          <p:cNvPr id="7" name="TextBox 6"/>
          <p:cNvSpPr txBox="1"/>
          <p:nvPr/>
        </p:nvSpPr>
        <p:spPr>
          <a:xfrm>
            <a:off x="1038740" y="6488668"/>
            <a:ext cx="2526013" cy="369332"/>
          </a:xfrm>
          <a:prstGeom prst="rect">
            <a:avLst/>
          </a:prstGeom>
          <a:noFill/>
        </p:spPr>
        <p:txBody>
          <a:bodyPr wrap="none" rtlCol="0">
            <a:spAutoFit/>
          </a:bodyPr>
          <a:lstStyle/>
          <a:p>
            <a:r>
              <a:rPr lang="en-US" dirty="0" smtClean="0">
                <a:solidFill>
                  <a:schemeClr val="bg1"/>
                </a:solidFill>
              </a:rPr>
              <a:t>1948 </a:t>
            </a:r>
            <a:r>
              <a:rPr lang="en-US" dirty="0" err="1" smtClean="0">
                <a:solidFill>
                  <a:schemeClr val="bg1"/>
                </a:solidFill>
              </a:rPr>
              <a:t>Ansel</a:t>
            </a:r>
            <a:r>
              <a:rPr lang="en-US" dirty="0" smtClean="0">
                <a:solidFill>
                  <a:schemeClr val="bg1"/>
                </a:solidFill>
              </a:rPr>
              <a:t> Adams photo</a:t>
            </a:r>
            <a:endParaRPr lang="en-US" dirty="0">
              <a:solidFill>
                <a:schemeClr val="bg1"/>
              </a:solidFill>
            </a:endParaRPr>
          </a:p>
        </p:txBody>
      </p:sp>
      <p:sp>
        <p:nvSpPr>
          <p:cNvPr id="8" name="TextBox 7"/>
          <p:cNvSpPr txBox="1"/>
          <p:nvPr/>
        </p:nvSpPr>
        <p:spPr>
          <a:xfrm>
            <a:off x="5800960" y="6488668"/>
            <a:ext cx="2251642" cy="369332"/>
          </a:xfrm>
          <a:prstGeom prst="rect">
            <a:avLst/>
          </a:prstGeom>
          <a:noFill/>
        </p:spPr>
        <p:txBody>
          <a:bodyPr wrap="none" rtlCol="0">
            <a:spAutoFit/>
          </a:bodyPr>
          <a:lstStyle/>
          <a:p>
            <a:r>
              <a:rPr lang="en-US" dirty="0" smtClean="0">
                <a:solidFill>
                  <a:schemeClr val="bg1"/>
                </a:solidFill>
              </a:rPr>
              <a:t>2012 GBUAPCD photo</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4000" r="-14000"/>
          </a:stretch>
        </a:blipFill>
        <a:effectLst/>
      </p:bgPr>
    </p:bg>
    <p:spTree>
      <p:nvGrpSpPr>
        <p:cNvPr id="1" name=""/>
        <p:cNvGrpSpPr/>
        <p:nvPr/>
      </p:nvGrpSpPr>
      <p:grpSpPr>
        <a:xfrm>
          <a:off x="0" y="0"/>
          <a:ext cx="0" cy="0"/>
          <a:chOff x="0" y="0"/>
          <a:chExt cx="0" cy="0"/>
        </a:xfrm>
      </p:grpSpPr>
      <p:sp>
        <p:nvSpPr>
          <p:cNvPr id="24" name="Freeform 23"/>
          <p:cNvSpPr/>
          <p:nvPr/>
        </p:nvSpPr>
        <p:spPr>
          <a:xfrm>
            <a:off x="2747963" y="3124199"/>
            <a:ext cx="5770562" cy="832511"/>
          </a:xfrm>
          <a:custGeom>
            <a:avLst/>
            <a:gdLst>
              <a:gd name="connsiteX0" fmla="*/ 1781175 w 5715000"/>
              <a:gd name="connsiteY0" fmla="*/ 161925 h 838200"/>
              <a:gd name="connsiteX1" fmla="*/ 1304925 w 5715000"/>
              <a:gd name="connsiteY1" fmla="*/ 180975 h 838200"/>
              <a:gd name="connsiteX2" fmla="*/ 1066800 w 5715000"/>
              <a:gd name="connsiteY2" fmla="*/ 238125 h 838200"/>
              <a:gd name="connsiteX3" fmla="*/ 962025 w 5715000"/>
              <a:gd name="connsiteY3" fmla="*/ 495300 h 838200"/>
              <a:gd name="connsiteX4" fmla="*/ 647700 w 5715000"/>
              <a:gd name="connsiteY4" fmla="*/ 257175 h 838200"/>
              <a:gd name="connsiteX5" fmla="*/ 323850 w 5715000"/>
              <a:gd name="connsiteY5" fmla="*/ 266700 h 838200"/>
              <a:gd name="connsiteX6" fmla="*/ 0 w 5715000"/>
              <a:gd name="connsiteY6" fmla="*/ 304800 h 838200"/>
              <a:gd name="connsiteX7" fmla="*/ 9525 w 5715000"/>
              <a:gd name="connsiteY7" fmla="*/ 523875 h 838200"/>
              <a:gd name="connsiteX8" fmla="*/ 133350 w 5715000"/>
              <a:gd name="connsiteY8" fmla="*/ 647700 h 838200"/>
              <a:gd name="connsiteX9" fmla="*/ 247650 w 5715000"/>
              <a:gd name="connsiteY9" fmla="*/ 771525 h 838200"/>
              <a:gd name="connsiteX10" fmla="*/ 361950 w 5715000"/>
              <a:gd name="connsiteY10" fmla="*/ 819150 h 838200"/>
              <a:gd name="connsiteX11" fmla="*/ 657225 w 5715000"/>
              <a:gd name="connsiteY11" fmla="*/ 838200 h 838200"/>
              <a:gd name="connsiteX12" fmla="*/ 809625 w 5715000"/>
              <a:gd name="connsiteY12" fmla="*/ 752475 h 838200"/>
              <a:gd name="connsiteX13" fmla="*/ 1171575 w 5715000"/>
              <a:gd name="connsiteY13" fmla="*/ 695325 h 838200"/>
              <a:gd name="connsiteX14" fmla="*/ 1457325 w 5715000"/>
              <a:gd name="connsiteY14" fmla="*/ 657225 h 838200"/>
              <a:gd name="connsiteX15" fmla="*/ 1771650 w 5715000"/>
              <a:gd name="connsiteY15" fmla="*/ 657225 h 838200"/>
              <a:gd name="connsiteX16" fmla="*/ 2266950 w 5715000"/>
              <a:gd name="connsiteY16" fmla="*/ 647700 h 838200"/>
              <a:gd name="connsiteX17" fmla="*/ 2981325 w 5715000"/>
              <a:gd name="connsiteY17" fmla="*/ 647700 h 838200"/>
              <a:gd name="connsiteX18" fmla="*/ 3590925 w 5715000"/>
              <a:gd name="connsiteY18" fmla="*/ 666750 h 838200"/>
              <a:gd name="connsiteX19" fmla="*/ 3990975 w 5715000"/>
              <a:gd name="connsiteY19" fmla="*/ 666750 h 838200"/>
              <a:gd name="connsiteX20" fmla="*/ 4638675 w 5715000"/>
              <a:gd name="connsiteY20" fmla="*/ 647700 h 838200"/>
              <a:gd name="connsiteX21" fmla="*/ 5067300 w 5715000"/>
              <a:gd name="connsiteY21" fmla="*/ 533400 h 838200"/>
              <a:gd name="connsiteX22" fmla="*/ 5514975 w 5715000"/>
              <a:gd name="connsiteY22" fmla="*/ 447675 h 838200"/>
              <a:gd name="connsiteX23" fmla="*/ 5715000 w 5715000"/>
              <a:gd name="connsiteY23" fmla="*/ 323850 h 838200"/>
              <a:gd name="connsiteX24" fmla="*/ 5495925 w 5715000"/>
              <a:gd name="connsiteY24" fmla="*/ 190500 h 838200"/>
              <a:gd name="connsiteX25" fmla="*/ 5314950 w 5715000"/>
              <a:gd name="connsiteY25" fmla="*/ 104775 h 838200"/>
              <a:gd name="connsiteX26" fmla="*/ 5019675 w 5715000"/>
              <a:gd name="connsiteY26" fmla="*/ 66675 h 838200"/>
              <a:gd name="connsiteX27" fmla="*/ 4676775 w 5715000"/>
              <a:gd name="connsiteY27" fmla="*/ 28575 h 838200"/>
              <a:gd name="connsiteX28" fmla="*/ 4276725 w 5715000"/>
              <a:gd name="connsiteY28" fmla="*/ 0 h 838200"/>
              <a:gd name="connsiteX29" fmla="*/ 3752850 w 5715000"/>
              <a:gd name="connsiteY29" fmla="*/ 85725 h 838200"/>
              <a:gd name="connsiteX30" fmla="*/ 3314700 w 5715000"/>
              <a:gd name="connsiteY30" fmla="*/ 85725 h 838200"/>
              <a:gd name="connsiteX31" fmla="*/ 2828925 w 5715000"/>
              <a:gd name="connsiteY31" fmla="*/ 161925 h 838200"/>
              <a:gd name="connsiteX32" fmla="*/ 2419350 w 5715000"/>
              <a:gd name="connsiteY32" fmla="*/ 171450 h 838200"/>
              <a:gd name="connsiteX33" fmla="*/ 2105025 w 5715000"/>
              <a:gd name="connsiteY33" fmla="*/ 180975 h 838200"/>
              <a:gd name="connsiteX34" fmla="*/ 1781175 w 5715000"/>
              <a:gd name="connsiteY34" fmla="*/ 161925 h 838200"/>
              <a:gd name="connsiteX0" fmla="*/ 1781175 w 5715000"/>
              <a:gd name="connsiteY0" fmla="*/ 161925 h 838200"/>
              <a:gd name="connsiteX1" fmla="*/ 1304925 w 5715000"/>
              <a:gd name="connsiteY1" fmla="*/ 180975 h 838200"/>
              <a:gd name="connsiteX2" fmla="*/ 1066800 w 5715000"/>
              <a:gd name="connsiteY2" fmla="*/ 238125 h 838200"/>
              <a:gd name="connsiteX3" fmla="*/ 849930 w 5715000"/>
              <a:gd name="connsiteY3" fmla="*/ 285750 h 838200"/>
              <a:gd name="connsiteX4" fmla="*/ 647700 w 5715000"/>
              <a:gd name="connsiteY4" fmla="*/ 257175 h 838200"/>
              <a:gd name="connsiteX5" fmla="*/ 323850 w 5715000"/>
              <a:gd name="connsiteY5" fmla="*/ 266700 h 838200"/>
              <a:gd name="connsiteX6" fmla="*/ 0 w 5715000"/>
              <a:gd name="connsiteY6" fmla="*/ 304800 h 838200"/>
              <a:gd name="connsiteX7" fmla="*/ 9525 w 5715000"/>
              <a:gd name="connsiteY7" fmla="*/ 523875 h 838200"/>
              <a:gd name="connsiteX8" fmla="*/ 133350 w 5715000"/>
              <a:gd name="connsiteY8" fmla="*/ 647700 h 838200"/>
              <a:gd name="connsiteX9" fmla="*/ 247650 w 5715000"/>
              <a:gd name="connsiteY9" fmla="*/ 771525 h 838200"/>
              <a:gd name="connsiteX10" fmla="*/ 361950 w 5715000"/>
              <a:gd name="connsiteY10" fmla="*/ 819150 h 838200"/>
              <a:gd name="connsiteX11" fmla="*/ 657225 w 5715000"/>
              <a:gd name="connsiteY11" fmla="*/ 838200 h 838200"/>
              <a:gd name="connsiteX12" fmla="*/ 809625 w 5715000"/>
              <a:gd name="connsiteY12" fmla="*/ 752475 h 838200"/>
              <a:gd name="connsiteX13" fmla="*/ 1171575 w 5715000"/>
              <a:gd name="connsiteY13" fmla="*/ 695325 h 838200"/>
              <a:gd name="connsiteX14" fmla="*/ 1457325 w 5715000"/>
              <a:gd name="connsiteY14" fmla="*/ 657225 h 838200"/>
              <a:gd name="connsiteX15" fmla="*/ 1771650 w 5715000"/>
              <a:gd name="connsiteY15" fmla="*/ 657225 h 838200"/>
              <a:gd name="connsiteX16" fmla="*/ 2266950 w 5715000"/>
              <a:gd name="connsiteY16" fmla="*/ 647700 h 838200"/>
              <a:gd name="connsiteX17" fmla="*/ 2981325 w 5715000"/>
              <a:gd name="connsiteY17" fmla="*/ 647700 h 838200"/>
              <a:gd name="connsiteX18" fmla="*/ 3590925 w 5715000"/>
              <a:gd name="connsiteY18" fmla="*/ 666750 h 838200"/>
              <a:gd name="connsiteX19" fmla="*/ 3990975 w 5715000"/>
              <a:gd name="connsiteY19" fmla="*/ 666750 h 838200"/>
              <a:gd name="connsiteX20" fmla="*/ 4638675 w 5715000"/>
              <a:gd name="connsiteY20" fmla="*/ 647700 h 838200"/>
              <a:gd name="connsiteX21" fmla="*/ 5067300 w 5715000"/>
              <a:gd name="connsiteY21" fmla="*/ 533400 h 838200"/>
              <a:gd name="connsiteX22" fmla="*/ 5514975 w 5715000"/>
              <a:gd name="connsiteY22" fmla="*/ 447675 h 838200"/>
              <a:gd name="connsiteX23" fmla="*/ 5715000 w 5715000"/>
              <a:gd name="connsiteY23" fmla="*/ 323850 h 838200"/>
              <a:gd name="connsiteX24" fmla="*/ 5495925 w 5715000"/>
              <a:gd name="connsiteY24" fmla="*/ 190500 h 838200"/>
              <a:gd name="connsiteX25" fmla="*/ 5314950 w 5715000"/>
              <a:gd name="connsiteY25" fmla="*/ 104775 h 838200"/>
              <a:gd name="connsiteX26" fmla="*/ 5019675 w 5715000"/>
              <a:gd name="connsiteY26" fmla="*/ 66675 h 838200"/>
              <a:gd name="connsiteX27" fmla="*/ 4676775 w 5715000"/>
              <a:gd name="connsiteY27" fmla="*/ 28575 h 838200"/>
              <a:gd name="connsiteX28" fmla="*/ 4276725 w 5715000"/>
              <a:gd name="connsiteY28" fmla="*/ 0 h 838200"/>
              <a:gd name="connsiteX29" fmla="*/ 3752850 w 5715000"/>
              <a:gd name="connsiteY29" fmla="*/ 85725 h 838200"/>
              <a:gd name="connsiteX30" fmla="*/ 3314700 w 5715000"/>
              <a:gd name="connsiteY30" fmla="*/ 85725 h 838200"/>
              <a:gd name="connsiteX31" fmla="*/ 2828925 w 5715000"/>
              <a:gd name="connsiteY31" fmla="*/ 161925 h 838200"/>
              <a:gd name="connsiteX32" fmla="*/ 2419350 w 5715000"/>
              <a:gd name="connsiteY32" fmla="*/ 171450 h 838200"/>
              <a:gd name="connsiteX33" fmla="*/ 2105025 w 5715000"/>
              <a:gd name="connsiteY33" fmla="*/ 180975 h 838200"/>
              <a:gd name="connsiteX34" fmla="*/ 1781175 w 5715000"/>
              <a:gd name="connsiteY34" fmla="*/ 161925 h 838200"/>
              <a:gd name="connsiteX0" fmla="*/ 1781175 w 5715000"/>
              <a:gd name="connsiteY0" fmla="*/ 161925 h 838200"/>
              <a:gd name="connsiteX1" fmla="*/ 1304925 w 5715000"/>
              <a:gd name="connsiteY1" fmla="*/ 180975 h 838200"/>
              <a:gd name="connsiteX2" fmla="*/ 1066800 w 5715000"/>
              <a:gd name="connsiteY2" fmla="*/ 238125 h 838200"/>
              <a:gd name="connsiteX3" fmla="*/ 849930 w 5715000"/>
              <a:gd name="connsiteY3" fmla="*/ 285750 h 838200"/>
              <a:gd name="connsiteX4" fmla="*/ 647700 w 5715000"/>
              <a:gd name="connsiteY4" fmla="*/ 257175 h 838200"/>
              <a:gd name="connsiteX5" fmla="*/ 323850 w 5715000"/>
              <a:gd name="connsiteY5" fmla="*/ 266700 h 838200"/>
              <a:gd name="connsiteX6" fmla="*/ 0 w 5715000"/>
              <a:gd name="connsiteY6" fmla="*/ 304800 h 838200"/>
              <a:gd name="connsiteX7" fmla="*/ 9525 w 5715000"/>
              <a:gd name="connsiteY7" fmla="*/ 523875 h 838200"/>
              <a:gd name="connsiteX8" fmla="*/ 133350 w 5715000"/>
              <a:gd name="connsiteY8" fmla="*/ 647700 h 838200"/>
              <a:gd name="connsiteX9" fmla="*/ 247650 w 5715000"/>
              <a:gd name="connsiteY9" fmla="*/ 771525 h 838200"/>
              <a:gd name="connsiteX10" fmla="*/ 361950 w 5715000"/>
              <a:gd name="connsiteY10" fmla="*/ 819150 h 838200"/>
              <a:gd name="connsiteX11" fmla="*/ 657225 w 5715000"/>
              <a:gd name="connsiteY11" fmla="*/ 838200 h 838200"/>
              <a:gd name="connsiteX12" fmla="*/ 809625 w 5715000"/>
              <a:gd name="connsiteY12" fmla="*/ 752475 h 838200"/>
              <a:gd name="connsiteX13" fmla="*/ 1171575 w 5715000"/>
              <a:gd name="connsiteY13" fmla="*/ 695325 h 838200"/>
              <a:gd name="connsiteX14" fmla="*/ 1457325 w 5715000"/>
              <a:gd name="connsiteY14" fmla="*/ 657225 h 838200"/>
              <a:gd name="connsiteX15" fmla="*/ 1771650 w 5715000"/>
              <a:gd name="connsiteY15" fmla="*/ 657225 h 838200"/>
              <a:gd name="connsiteX16" fmla="*/ 2266950 w 5715000"/>
              <a:gd name="connsiteY16" fmla="*/ 647700 h 838200"/>
              <a:gd name="connsiteX17" fmla="*/ 2981325 w 5715000"/>
              <a:gd name="connsiteY17" fmla="*/ 647700 h 838200"/>
              <a:gd name="connsiteX18" fmla="*/ 3590925 w 5715000"/>
              <a:gd name="connsiteY18" fmla="*/ 666750 h 838200"/>
              <a:gd name="connsiteX19" fmla="*/ 3990975 w 5715000"/>
              <a:gd name="connsiteY19" fmla="*/ 666750 h 838200"/>
              <a:gd name="connsiteX20" fmla="*/ 4638675 w 5715000"/>
              <a:gd name="connsiteY20" fmla="*/ 647700 h 838200"/>
              <a:gd name="connsiteX21" fmla="*/ 5067300 w 5715000"/>
              <a:gd name="connsiteY21" fmla="*/ 533400 h 838200"/>
              <a:gd name="connsiteX22" fmla="*/ 5514975 w 5715000"/>
              <a:gd name="connsiteY22" fmla="*/ 447675 h 838200"/>
              <a:gd name="connsiteX23" fmla="*/ 5715000 w 5715000"/>
              <a:gd name="connsiteY23" fmla="*/ 323850 h 838200"/>
              <a:gd name="connsiteX24" fmla="*/ 5495925 w 5715000"/>
              <a:gd name="connsiteY24" fmla="*/ 190500 h 838200"/>
              <a:gd name="connsiteX25" fmla="*/ 5314950 w 5715000"/>
              <a:gd name="connsiteY25" fmla="*/ 104775 h 838200"/>
              <a:gd name="connsiteX26" fmla="*/ 5019675 w 5715000"/>
              <a:gd name="connsiteY26" fmla="*/ 66675 h 838200"/>
              <a:gd name="connsiteX27" fmla="*/ 4676775 w 5715000"/>
              <a:gd name="connsiteY27" fmla="*/ 28575 h 838200"/>
              <a:gd name="connsiteX28" fmla="*/ 4276725 w 5715000"/>
              <a:gd name="connsiteY28" fmla="*/ 0 h 838200"/>
              <a:gd name="connsiteX29" fmla="*/ 3752850 w 5715000"/>
              <a:gd name="connsiteY29" fmla="*/ 85725 h 838200"/>
              <a:gd name="connsiteX30" fmla="*/ 3314700 w 5715000"/>
              <a:gd name="connsiteY30" fmla="*/ 85725 h 838200"/>
              <a:gd name="connsiteX31" fmla="*/ 2828925 w 5715000"/>
              <a:gd name="connsiteY31" fmla="*/ 161925 h 838200"/>
              <a:gd name="connsiteX32" fmla="*/ 2419350 w 5715000"/>
              <a:gd name="connsiteY32" fmla="*/ 171450 h 838200"/>
              <a:gd name="connsiteX33" fmla="*/ 2105025 w 5715000"/>
              <a:gd name="connsiteY33" fmla="*/ 180975 h 838200"/>
              <a:gd name="connsiteX34" fmla="*/ 1781175 w 5715000"/>
              <a:gd name="connsiteY34" fmla="*/ 161925 h 838200"/>
              <a:gd name="connsiteX0" fmla="*/ 1781175 w 5715000"/>
              <a:gd name="connsiteY0" fmla="*/ 161925 h 838200"/>
              <a:gd name="connsiteX1" fmla="*/ 1304925 w 5715000"/>
              <a:gd name="connsiteY1" fmla="*/ 180975 h 838200"/>
              <a:gd name="connsiteX2" fmla="*/ 1066800 w 5715000"/>
              <a:gd name="connsiteY2" fmla="*/ 238125 h 838200"/>
              <a:gd name="connsiteX3" fmla="*/ 849930 w 5715000"/>
              <a:gd name="connsiteY3" fmla="*/ 285750 h 838200"/>
              <a:gd name="connsiteX4" fmla="*/ 504285 w 5715000"/>
              <a:gd name="connsiteY4" fmla="*/ 285750 h 838200"/>
              <a:gd name="connsiteX5" fmla="*/ 323850 w 5715000"/>
              <a:gd name="connsiteY5" fmla="*/ 266700 h 838200"/>
              <a:gd name="connsiteX6" fmla="*/ 0 w 5715000"/>
              <a:gd name="connsiteY6" fmla="*/ 304800 h 838200"/>
              <a:gd name="connsiteX7" fmla="*/ 9525 w 5715000"/>
              <a:gd name="connsiteY7" fmla="*/ 523875 h 838200"/>
              <a:gd name="connsiteX8" fmla="*/ 133350 w 5715000"/>
              <a:gd name="connsiteY8" fmla="*/ 647700 h 838200"/>
              <a:gd name="connsiteX9" fmla="*/ 247650 w 5715000"/>
              <a:gd name="connsiteY9" fmla="*/ 771525 h 838200"/>
              <a:gd name="connsiteX10" fmla="*/ 361950 w 5715000"/>
              <a:gd name="connsiteY10" fmla="*/ 819150 h 838200"/>
              <a:gd name="connsiteX11" fmla="*/ 657225 w 5715000"/>
              <a:gd name="connsiteY11" fmla="*/ 838200 h 838200"/>
              <a:gd name="connsiteX12" fmla="*/ 809625 w 5715000"/>
              <a:gd name="connsiteY12" fmla="*/ 752475 h 838200"/>
              <a:gd name="connsiteX13" fmla="*/ 1171575 w 5715000"/>
              <a:gd name="connsiteY13" fmla="*/ 695325 h 838200"/>
              <a:gd name="connsiteX14" fmla="*/ 1457325 w 5715000"/>
              <a:gd name="connsiteY14" fmla="*/ 657225 h 838200"/>
              <a:gd name="connsiteX15" fmla="*/ 1771650 w 5715000"/>
              <a:gd name="connsiteY15" fmla="*/ 657225 h 838200"/>
              <a:gd name="connsiteX16" fmla="*/ 2266950 w 5715000"/>
              <a:gd name="connsiteY16" fmla="*/ 647700 h 838200"/>
              <a:gd name="connsiteX17" fmla="*/ 2981325 w 5715000"/>
              <a:gd name="connsiteY17" fmla="*/ 647700 h 838200"/>
              <a:gd name="connsiteX18" fmla="*/ 3590925 w 5715000"/>
              <a:gd name="connsiteY18" fmla="*/ 666750 h 838200"/>
              <a:gd name="connsiteX19" fmla="*/ 3990975 w 5715000"/>
              <a:gd name="connsiteY19" fmla="*/ 666750 h 838200"/>
              <a:gd name="connsiteX20" fmla="*/ 4638675 w 5715000"/>
              <a:gd name="connsiteY20" fmla="*/ 647700 h 838200"/>
              <a:gd name="connsiteX21" fmla="*/ 5067300 w 5715000"/>
              <a:gd name="connsiteY21" fmla="*/ 533400 h 838200"/>
              <a:gd name="connsiteX22" fmla="*/ 5514975 w 5715000"/>
              <a:gd name="connsiteY22" fmla="*/ 447675 h 838200"/>
              <a:gd name="connsiteX23" fmla="*/ 5715000 w 5715000"/>
              <a:gd name="connsiteY23" fmla="*/ 323850 h 838200"/>
              <a:gd name="connsiteX24" fmla="*/ 5495925 w 5715000"/>
              <a:gd name="connsiteY24" fmla="*/ 190500 h 838200"/>
              <a:gd name="connsiteX25" fmla="*/ 5314950 w 5715000"/>
              <a:gd name="connsiteY25" fmla="*/ 104775 h 838200"/>
              <a:gd name="connsiteX26" fmla="*/ 5019675 w 5715000"/>
              <a:gd name="connsiteY26" fmla="*/ 66675 h 838200"/>
              <a:gd name="connsiteX27" fmla="*/ 4676775 w 5715000"/>
              <a:gd name="connsiteY27" fmla="*/ 28575 h 838200"/>
              <a:gd name="connsiteX28" fmla="*/ 4276725 w 5715000"/>
              <a:gd name="connsiteY28" fmla="*/ 0 h 838200"/>
              <a:gd name="connsiteX29" fmla="*/ 3752850 w 5715000"/>
              <a:gd name="connsiteY29" fmla="*/ 85725 h 838200"/>
              <a:gd name="connsiteX30" fmla="*/ 3314700 w 5715000"/>
              <a:gd name="connsiteY30" fmla="*/ 85725 h 838200"/>
              <a:gd name="connsiteX31" fmla="*/ 2828925 w 5715000"/>
              <a:gd name="connsiteY31" fmla="*/ 161925 h 838200"/>
              <a:gd name="connsiteX32" fmla="*/ 2419350 w 5715000"/>
              <a:gd name="connsiteY32" fmla="*/ 171450 h 838200"/>
              <a:gd name="connsiteX33" fmla="*/ 2105025 w 5715000"/>
              <a:gd name="connsiteY33" fmla="*/ 180975 h 838200"/>
              <a:gd name="connsiteX34" fmla="*/ 1781175 w 5715000"/>
              <a:gd name="connsiteY34" fmla="*/ 161925 h 838200"/>
              <a:gd name="connsiteX0" fmla="*/ 1781175 w 5715000"/>
              <a:gd name="connsiteY0" fmla="*/ 161925 h 838200"/>
              <a:gd name="connsiteX1" fmla="*/ 1304925 w 5715000"/>
              <a:gd name="connsiteY1" fmla="*/ 180975 h 838200"/>
              <a:gd name="connsiteX2" fmla="*/ 1066800 w 5715000"/>
              <a:gd name="connsiteY2" fmla="*/ 238125 h 838200"/>
              <a:gd name="connsiteX3" fmla="*/ 811525 w 5715000"/>
              <a:gd name="connsiteY3" fmla="*/ 285750 h 838200"/>
              <a:gd name="connsiteX4" fmla="*/ 504285 w 5715000"/>
              <a:gd name="connsiteY4" fmla="*/ 285750 h 838200"/>
              <a:gd name="connsiteX5" fmla="*/ 323850 w 5715000"/>
              <a:gd name="connsiteY5" fmla="*/ 266700 h 838200"/>
              <a:gd name="connsiteX6" fmla="*/ 0 w 5715000"/>
              <a:gd name="connsiteY6" fmla="*/ 304800 h 838200"/>
              <a:gd name="connsiteX7" fmla="*/ 9525 w 5715000"/>
              <a:gd name="connsiteY7" fmla="*/ 523875 h 838200"/>
              <a:gd name="connsiteX8" fmla="*/ 133350 w 5715000"/>
              <a:gd name="connsiteY8" fmla="*/ 647700 h 838200"/>
              <a:gd name="connsiteX9" fmla="*/ 247650 w 5715000"/>
              <a:gd name="connsiteY9" fmla="*/ 771525 h 838200"/>
              <a:gd name="connsiteX10" fmla="*/ 361950 w 5715000"/>
              <a:gd name="connsiteY10" fmla="*/ 819150 h 838200"/>
              <a:gd name="connsiteX11" fmla="*/ 657225 w 5715000"/>
              <a:gd name="connsiteY11" fmla="*/ 838200 h 838200"/>
              <a:gd name="connsiteX12" fmla="*/ 809625 w 5715000"/>
              <a:gd name="connsiteY12" fmla="*/ 752475 h 838200"/>
              <a:gd name="connsiteX13" fmla="*/ 1171575 w 5715000"/>
              <a:gd name="connsiteY13" fmla="*/ 695325 h 838200"/>
              <a:gd name="connsiteX14" fmla="*/ 1457325 w 5715000"/>
              <a:gd name="connsiteY14" fmla="*/ 657225 h 838200"/>
              <a:gd name="connsiteX15" fmla="*/ 1771650 w 5715000"/>
              <a:gd name="connsiteY15" fmla="*/ 657225 h 838200"/>
              <a:gd name="connsiteX16" fmla="*/ 2266950 w 5715000"/>
              <a:gd name="connsiteY16" fmla="*/ 647700 h 838200"/>
              <a:gd name="connsiteX17" fmla="*/ 2981325 w 5715000"/>
              <a:gd name="connsiteY17" fmla="*/ 647700 h 838200"/>
              <a:gd name="connsiteX18" fmla="*/ 3590925 w 5715000"/>
              <a:gd name="connsiteY18" fmla="*/ 666750 h 838200"/>
              <a:gd name="connsiteX19" fmla="*/ 3990975 w 5715000"/>
              <a:gd name="connsiteY19" fmla="*/ 666750 h 838200"/>
              <a:gd name="connsiteX20" fmla="*/ 4638675 w 5715000"/>
              <a:gd name="connsiteY20" fmla="*/ 647700 h 838200"/>
              <a:gd name="connsiteX21" fmla="*/ 5067300 w 5715000"/>
              <a:gd name="connsiteY21" fmla="*/ 533400 h 838200"/>
              <a:gd name="connsiteX22" fmla="*/ 5514975 w 5715000"/>
              <a:gd name="connsiteY22" fmla="*/ 447675 h 838200"/>
              <a:gd name="connsiteX23" fmla="*/ 5715000 w 5715000"/>
              <a:gd name="connsiteY23" fmla="*/ 323850 h 838200"/>
              <a:gd name="connsiteX24" fmla="*/ 5495925 w 5715000"/>
              <a:gd name="connsiteY24" fmla="*/ 190500 h 838200"/>
              <a:gd name="connsiteX25" fmla="*/ 5314950 w 5715000"/>
              <a:gd name="connsiteY25" fmla="*/ 104775 h 838200"/>
              <a:gd name="connsiteX26" fmla="*/ 5019675 w 5715000"/>
              <a:gd name="connsiteY26" fmla="*/ 66675 h 838200"/>
              <a:gd name="connsiteX27" fmla="*/ 4676775 w 5715000"/>
              <a:gd name="connsiteY27" fmla="*/ 28575 h 838200"/>
              <a:gd name="connsiteX28" fmla="*/ 4276725 w 5715000"/>
              <a:gd name="connsiteY28" fmla="*/ 0 h 838200"/>
              <a:gd name="connsiteX29" fmla="*/ 3752850 w 5715000"/>
              <a:gd name="connsiteY29" fmla="*/ 85725 h 838200"/>
              <a:gd name="connsiteX30" fmla="*/ 3314700 w 5715000"/>
              <a:gd name="connsiteY30" fmla="*/ 85725 h 838200"/>
              <a:gd name="connsiteX31" fmla="*/ 2828925 w 5715000"/>
              <a:gd name="connsiteY31" fmla="*/ 161925 h 838200"/>
              <a:gd name="connsiteX32" fmla="*/ 2419350 w 5715000"/>
              <a:gd name="connsiteY32" fmla="*/ 171450 h 838200"/>
              <a:gd name="connsiteX33" fmla="*/ 2105025 w 5715000"/>
              <a:gd name="connsiteY33" fmla="*/ 180975 h 838200"/>
              <a:gd name="connsiteX34" fmla="*/ 1781175 w 5715000"/>
              <a:gd name="connsiteY34" fmla="*/ 161925 h 838200"/>
              <a:gd name="connsiteX0" fmla="*/ 1781175 w 5715000"/>
              <a:gd name="connsiteY0" fmla="*/ 161925 h 838200"/>
              <a:gd name="connsiteX1" fmla="*/ 1304925 w 5715000"/>
              <a:gd name="connsiteY1" fmla="*/ 180975 h 838200"/>
              <a:gd name="connsiteX2" fmla="*/ 1066800 w 5715000"/>
              <a:gd name="connsiteY2" fmla="*/ 238125 h 838200"/>
              <a:gd name="connsiteX3" fmla="*/ 696310 w 5715000"/>
              <a:gd name="connsiteY3" fmla="*/ 295275 h 838200"/>
              <a:gd name="connsiteX4" fmla="*/ 504285 w 5715000"/>
              <a:gd name="connsiteY4" fmla="*/ 285750 h 838200"/>
              <a:gd name="connsiteX5" fmla="*/ 323850 w 5715000"/>
              <a:gd name="connsiteY5" fmla="*/ 266700 h 838200"/>
              <a:gd name="connsiteX6" fmla="*/ 0 w 5715000"/>
              <a:gd name="connsiteY6" fmla="*/ 304800 h 838200"/>
              <a:gd name="connsiteX7" fmla="*/ 9525 w 5715000"/>
              <a:gd name="connsiteY7" fmla="*/ 523875 h 838200"/>
              <a:gd name="connsiteX8" fmla="*/ 133350 w 5715000"/>
              <a:gd name="connsiteY8" fmla="*/ 647700 h 838200"/>
              <a:gd name="connsiteX9" fmla="*/ 247650 w 5715000"/>
              <a:gd name="connsiteY9" fmla="*/ 771525 h 838200"/>
              <a:gd name="connsiteX10" fmla="*/ 361950 w 5715000"/>
              <a:gd name="connsiteY10" fmla="*/ 819150 h 838200"/>
              <a:gd name="connsiteX11" fmla="*/ 657225 w 5715000"/>
              <a:gd name="connsiteY11" fmla="*/ 838200 h 838200"/>
              <a:gd name="connsiteX12" fmla="*/ 809625 w 5715000"/>
              <a:gd name="connsiteY12" fmla="*/ 752475 h 838200"/>
              <a:gd name="connsiteX13" fmla="*/ 1171575 w 5715000"/>
              <a:gd name="connsiteY13" fmla="*/ 695325 h 838200"/>
              <a:gd name="connsiteX14" fmla="*/ 1457325 w 5715000"/>
              <a:gd name="connsiteY14" fmla="*/ 657225 h 838200"/>
              <a:gd name="connsiteX15" fmla="*/ 1771650 w 5715000"/>
              <a:gd name="connsiteY15" fmla="*/ 657225 h 838200"/>
              <a:gd name="connsiteX16" fmla="*/ 2266950 w 5715000"/>
              <a:gd name="connsiteY16" fmla="*/ 647700 h 838200"/>
              <a:gd name="connsiteX17" fmla="*/ 2981325 w 5715000"/>
              <a:gd name="connsiteY17" fmla="*/ 647700 h 838200"/>
              <a:gd name="connsiteX18" fmla="*/ 3590925 w 5715000"/>
              <a:gd name="connsiteY18" fmla="*/ 666750 h 838200"/>
              <a:gd name="connsiteX19" fmla="*/ 3990975 w 5715000"/>
              <a:gd name="connsiteY19" fmla="*/ 666750 h 838200"/>
              <a:gd name="connsiteX20" fmla="*/ 4638675 w 5715000"/>
              <a:gd name="connsiteY20" fmla="*/ 647700 h 838200"/>
              <a:gd name="connsiteX21" fmla="*/ 5067300 w 5715000"/>
              <a:gd name="connsiteY21" fmla="*/ 533400 h 838200"/>
              <a:gd name="connsiteX22" fmla="*/ 5514975 w 5715000"/>
              <a:gd name="connsiteY22" fmla="*/ 447675 h 838200"/>
              <a:gd name="connsiteX23" fmla="*/ 5715000 w 5715000"/>
              <a:gd name="connsiteY23" fmla="*/ 323850 h 838200"/>
              <a:gd name="connsiteX24" fmla="*/ 5495925 w 5715000"/>
              <a:gd name="connsiteY24" fmla="*/ 190500 h 838200"/>
              <a:gd name="connsiteX25" fmla="*/ 5314950 w 5715000"/>
              <a:gd name="connsiteY25" fmla="*/ 104775 h 838200"/>
              <a:gd name="connsiteX26" fmla="*/ 5019675 w 5715000"/>
              <a:gd name="connsiteY26" fmla="*/ 66675 h 838200"/>
              <a:gd name="connsiteX27" fmla="*/ 4676775 w 5715000"/>
              <a:gd name="connsiteY27" fmla="*/ 28575 h 838200"/>
              <a:gd name="connsiteX28" fmla="*/ 4276725 w 5715000"/>
              <a:gd name="connsiteY28" fmla="*/ 0 h 838200"/>
              <a:gd name="connsiteX29" fmla="*/ 3752850 w 5715000"/>
              <a:gd name="connsiteY29" fmla="*/ 85725 h 838200"/>
              <a:gd name="connsiteX30" fmla="*/ 3314700 w 5715000"/>
              <a:gd name="connsiteY30" fmla="*/ 85725 h 838200"/>
              <a:gd name="connsiteX31" fmla="*/ 2828925 w 5715000"/>
              <a:gd name="connsiteY31" fmla="*/ 161925 h 838200"/>
              <a:gd name="connsiteX32" fmla="*/ 2419350 w 5715000"/>
              <a:gd name="connsiteY32" fmla="*/ 171450 h 838200"/>
              <a:gd name="connsiteX33" fmla="*/ 2105025 w 5715000"/>
              <a:gd name="connsiteY33" fmla="*/ 180975 h 838200"/>
              <a:gd name="connsiteX34" fmla="*/ 1781175 w 5715000"/>
              <a:gd name="connsiteY34" fmla="*/ 161925 h 838200"/>
              <a:gd name="connsiteX0" fmla="*/ 1833562 w 5767387"/>
              <a:gd name="connsiteY0" fmla="*/ 161925 h 838200"/>
              <a:gd name="connsiteX1" fmla="*/ 1357312 w 5767387"/>
              <a:gd name="connsiteY1" fmla="*/ 180975 h 838200"/>
              <a:gd name="connsiteX2" fmla="*/ 1119187 w 5767387"/>
              <a:gd name="connsiteY2" fmla="*/ 238125 h 838200"/>
              <a:gd name="connsiteX3" fmla="*/ 748697 w 5767387"/>
              <a:gd name="connsiteY3" fmla="*/ 295275 h 838200"/>
              <a:gd name="connsiteX4" fmla="*/ 556672 w 5767387"/>
              <a:gd name="connsiteY4" fmla="*/ 285750 h 838200"/>
              <a:gd name="connsiteX5" fmla="*/ 376237 w 5767387"/>
              <a:gd name="connsiteY5" fmla="*/ 266700 h 838200"/>
              <a:gd name="connsiteX6" fmla="*/ 52387 w 5767387"/>
              <a:gd name="connsiteY6" fmla="*/ 304800 h 838200"/>
              <a:gd name="connsiteX7" fmla="*/ 61912 w 5767387"/>
              <a:gd name="connsiteY7" fmla="*/ 523875 h 838200"/>
              <a:gd name="connsiteX8" fmla="*/ 185737 w 5767387"/>
              <a:gd name="connsiteY8" fmla="*/ 647700 h 838200"/>
              <a:gd name="connsiteX9" fmla="*/ 300037 w 5767387"/>
              <a:gd name="connsiteY9" fmla="*/ 771525 h 838200"/>
              <a:gd name="connsiteX10" fmla="*/ 414337 w 5767387"/>
              <a:gd name="connsiteY10" fmla="*/ 819150 h 838200"/>
              <a:gd name="connsiteX11" fmla="*/ 709612 w 5767387"/>
              <a:gd name="connsiteY11" fmla="*/ 838200 h 838200"/>
              <a:gd name="connsiteX12" fmla="*/ 862012 w 5767387"/>
              <a:gd name="connsiteY12" fmla="*/ 752475 h 838200"/>
              <a:gd name="connsiteX13" fmla="*/ 1223962 w 5767387"/>
              <a:gd name="connsiteY13" fmla="*/ 695325 h 838200"/>
              <a:gd name="connsiteX14" fmla="*/ 1509712 w 5767387"/>
              <a:gd name="connsiteY14" fmla="*/ 657225 h 838200"/>
              <a:gd name="connsiteX15" fmla="*/ 1824037 w 5767387"/>
              <a:gd name="connsiteY15" fmla="*/ 657225 h 838200"/>
              <a:gd name="connsiteX16" fmla="*/ 2319337 w 5767387"/>
              <a:gd name="connsiteY16" fmla="*/ 647700 h 838200"/>
              <a:gd name="connsiteX17" fmla="*/ 3033712 w 5767387"/>
              <a:gd name="connsiteY17" fmla="*/ 647700 h 838200"/>
              <a:gd name="connsiteX18" fmla="*/ 3643312 w 5767387"/>
              <a:gd name="connsiteY18" fmla="*/ 666750 h 838200"/>
              <a:gd name="connsiteX19" fmla="*/ 4043362 w 5767387"/>
              <a:gd name="connsiteY19" fmla="*/ 666750 h 838200"/>
              <a:gd name="connsiteX20" fmla="*/ 4691062 w 5767387"/>
              <a:gd name="connsiteY20" fmla="*/ 647700 h 838200"/>
              <a:gd name="connsiteX21" fmla="*/ 5119687 w 5767387"/>
              <a:gd name="connsiteY21" fmla="*/ 533400 h 838200"/>
              <a:gd name="connsiteX22" fmla="*/ 5567362 w 5767387"/>
              <a:gd name="connsiteY22" fmla="*/ 447675 h 838200"/>
              <a:gd name="connsiteX23" fmla="*/ 5767387 w 5767387"/>
              <a:gd name="connsiteY23" fmla="*/ 323850 h 838200"/>
              <a:gd name="connsiteX24" fmla="*/ 5548312 w 5767387"/>
              <a:gd name="connsiteY24" fmla="*/ 190500 h 838200"/>
              <a:gd name="connsiteX25" fmla="*/ 5367337 w 5767387"/>
              <a:gd name="connsiteY25" fmla="*/ 104775 h 838200"/>
              <a:gd name="connsiteX26" fmla="*/ 5072062 w 5767387"/>
              <a:gd name="connsiteY26" fmla="*/ 66675 h 838200"/>
              <a:gd name="connsiteX27" fmla="*/ 4729162 w 5767387"/>
              <a:gd name="connsiteY27" fmla="*/ 28575 h 838200"/>
              <a:gd name="connsiteX28" fmla="*/ 4329112 w 5767387"/>
              <a:gd name="connsiteY28" fmla="*/ 0 h 838200"/>
              <a:gd name="connsiteX29" fmla="*/ 3805237 w 5767387"/>
              <a:gd name="connsiteY29" fmla="*/ 85725 h 838200"/>
              <a:gd name="connsiteX30" fmla="*/ 3367087 w 5767387"/>
              <a:gd name="connsiteY30" fmla="*/ 85725 h 838200"/>
              <a:gd name="connsiteX31" fmla="*/ 2881312 w 5767387"/>
              <a:gd name="connsiteY31" fmla="*/ 161925 h 838200"/>
              <a:gd name="connsiteX32" fmla="*/ 2471737 w 5767387"/>
              <a:gd name="connsiteY32" fmla="*/ 171450 h 838200"/>
              <a:gd name="connsiteX33" fmla="*/ 2157412 w 5767387"/>
              <a:gd name="connsiteY33" fmla="*/ 180975 h 838200"/>
              <a:gd name="connsiteX34" fmla="*/ 1833562 w 5767387"/>
              <a:gd name="connsiteY34" fmla="*/ 161925 h 838200"/>
              <a:gd name="connsiteX0" fmla="*/ 1833562 w 5767387"/>
              <a:gd name="connsiteY0" fmla="*/ 161925 h 838200"/>
              <a:gd name="connsiteX1" fmla="*/ 1357312 w 5767387"/>
              <a:gd name="connsiteY1" fmla="*/ 180975 h 838200"/>
              <a:gd name="connsiteX2" fmla="*/ 1119187 w 5767387"/>
              <a:gd name="connsiteY2" fmla="*/ 238125 h 838200"/>
              <a:gd name="connsiteX3" fmla="*/ 748697 w 5767387"/>
              <a:gd name="connsiteY3" fmla="*/ 295275 h 838200"/>
              <a:gd name="connsiteX4" fmla="*/ 556672 w 5767387"/>
              <a:gd name="connsiteY4" fmla="*/ 285750 h 838200"/>
              <a:gd name="connsiteX5" fmla="*/ 376237 w 5767387"/>
              <a:gd name="connsiteY5" fmla="*/ 266700 h 838200"/>
              <a:gd name="connsiteX6" fmla="*/ 52387 w 5767387"/>
              <a:gd name="connsiteY6" fmla="*/ 304800 h 838200"/>
              <a:gd name="connsiteX7" fmla="*/ 61912 w 5767387"/>
              <a:gd name="connsiteY7" fmla="*/ 523875 h 838200"/>
              <a:gd name="connsiteX8" fmla="*/ 185737 w 5767387"/>
              <a:gd name="connsiteY8" fmla="*/ 647700 h 838200"/>
              <a:gd name="connsiteX9" fmla="*/ 300037 w 5767387"/>
              <a:gd name="connsiteY9" fmla="*/ 771525 h 838200"/>
              <a:gd name="connsiteX10" fmla="*/ 414337 w 5767387"/>
              <a:gd name="connsiteY10" fmla="*/ 819150 h 838200"/>
              <a:gd name="connsiteX11" fmla="*/ 709612 w 5767387"/>
              <a:gd name="connsiteY11" fmla="*/ 838200 h 838200"/>
              <a:gd name="connsiteX12" fmla="*/ 862012 w 5767387"/>
              <a:gd name="connsiteY12" fmla="*/ 752475 h 838200"/>
              <a:gd name="connsiteX13" fmla="*/ 1223962 w 5767387"/>
              <a:gd name="connsiteY13" fmla="*/ 695325 h 838200"/>
              <a:gd name="connsiteX14" fmla="*/ 1509712 w 5767387"/>
              <a:gd name="connsiteY14" fmla="*/ 657225 h 838200"/>
              <a:gd name="connsiteX15" fmla="*/ 1824037 w 5767387"/>
              <a:gd name="connsiteY15" fmla="*/ 657225 h 838200"/>
              <a:gd name="connsiteX16" fmla="*/ 2319337 w 5767387"/>
              <a:gd name="connsiteY16" fmla="*/ 647700 h 838200"/>
              <a:gd name="connsiteX17" fmla="*/ 3033712 w 5767387"/>
              <a:gd name="connsiteY17" fmla="*/ 647700 h 838200"/>
              <a:gd name="connsiteX18" fmla="*/ 3643312 w 5767387"/>
              <a:gd name="connsiteY18" fmla="*/ 666750 h 838200"/>
              <a:gd name="connsiteX19" fmla="*/ 4043362 w 5767387"/>
              <a:gd name="connsiteY19" fmla="*/ 666750 h 838200"/>
              <a:gd name="connsiteX20" fmla="*/ 4691062 w 5767387"/>
              <a:gd name="connsiteY20" fmla="*/ 647700 h 838200"/>
              <a:gd name="connsiteX21" fmla="*/ 5119687 w 5767387"/>
              <a:gd name="connsiteY21" fmla="*/ 533400 h 838200"/>
              <a:gd name="connsiteX22" fmla="*/ 5567362 w 5767387"/>
              <a:gd name="connsiteY22" fmla="*/ 447675 h 838200"/>
              <a:gd name="connsiteX23" fmla="*/ 5767387 w 5767387"/>
              <a:gd name="connsiteY23" fmla="*/ 323850 h 838200"/>
              <a:gd name="connsiteX24" fmla="*/ 5548312 w 5767387"/>
              <a:gd name="connsiteY24" fmla="*/ 190500 h 838200"/>
              <a:gd name="connsiteX25" fmla="*/ 5367337 w 5767387"/>
              <a:gd name="connsiteY25" fmla="*/ 104775 h 838200"/>
              <a:gd name="connsiteX26" fmla="*/ 5072062 w 5767387"/>
              <a:gd name="connsiteY26" fmla="*/ 66675 h 838200"/>
              <a:gd name="connsiteX27" fmla="*/ 4729162 w 5767387"/>
              <a:gd name="connsiteY27" fmla="*/ 28575 h 838200"/>
              <a:gd name="connsiteX28" fmla="*/ 4329112 w 5767387"/>
              <a:gd name="connsiteY28" fmla="*/ 0 h 838200"/>
              <a:gd name="connsiteX29" fmla="*/ 3805237 w 5767387"/>
              <a:gd name="connsiteY29" fmla="*/ 85725 h 838200"/>
              <a:gd name="connsiteX30" fmla="*/ 3367087 w 5767387"/>
              <a:gd name="connsiteY30" fmla="*/ 85725 h 838200"/>
              <a:gd name="connsiteX31" fmla="*/ 2881312 w 5767387"/>
              <a:gd name="connsiteY31" fmla="*/ 161925 h 838200"/>
              <a:gd name="connsiteX32" fmla="*/ 2471737 w 5767387"/>
              <a:gd name="connsiteY32" fmla="*/ 171450 h 838200"/>
              <a:gd name="connsiteX33" fmla="*/ 2157412 w 5767387"/>
              <a:gd name="connsiteY33" fmla="*/ 180975 h 838200"/>
              <a:gd name="connsiteX34" fmla="*/ 1833562 w 5767387"/>
              <a:gd name="connsiteY34" fmla="*/ 161925 h 838200"/>
              <a:gd name="connsiteX0" fmla="*/ 1833562 w 5767387"/>
              <a:gd name="connsiteY0" fmla="*/ 161925 h 838200"/>
              <a:gd name="connsiteX1" fmla="*/ 1357312 w 5767387"/>
              <a:gd name="connsiteY1" fmla="*/ 180975 h 838200"/>
              <a:gd name="connsiteX2" fmla="*/ 1119187 w 5767387"/>
              <a:gd name="connsiteY2" fmla="*/ 238125 h 838200"/>
              <a:gd name="connsiteX3" fmla="*/ 748697 w 5767387"/>
              <a:gd name="connsiteY3" fmla="*/ 295275 h 838200"/>
              <a:gd name="connsiteX4" fmla="*/ 556672 w 5767387"/>
              <a:gd name="connsiteY4" fmla="*/ 285750 h 838200"/>
              <a:gd name="connsiteX5" fmla="*/ 376237 w 5767387"/>
              <a:gd name="connsiteY5" fmla="*/ 266700 h 838200"/>
              <a:gd name="connsiteX6" fmla="*/ 52387 w 5767387"/>
              <a:gd name="connsiteY6" fmla="*/ 304800 h 838200"/>
              <a:gd name="connsiteX7" fmla="*/ 61912 w 5767387"/>
              <a:gd name="connsiteY7" fmla="*/ 523875 h 838200"/>
              <a:gd name="connsiteX8" fmla="*/ 185737 w 5767387"/>
              <a:gd name="connsiteY8" fmla="*/ 647700 h 838200"/>
              <a:gd name="connsiteX9" fmla="*/ 300037 w 5767387"/>
              <a:gd name="connsiteY9" fmla="*/ 771525 h 838200"/>
              <a:gd name="connsiteX10" fmla="*/ 414337 w 5767387"/>
              <a:gd name="connsiteY10" fmla="*/ 819150 h 838200"/>
              <a:gd name="connsiteX11" fmla="*/ 709612 w 5767387"/>
              <a:gd name="connsiteY11" fmla="*/ 838200 h 838200"/>
              <a:gd name="connsiteX12" fmla="*/ 862012 w 5767387"/>
              <a:gd name="connsiteY12" fmla="*/ 752475 h 838200"/>
              <a:gd name="connsiteX13" fmla="*/ 1223962 w 5767387"/>
              <a:gd name="connsiteY13" fmla="*/ 695325 h 838200"/>
              <a:gd name="connsiteX14" fmla="*/ 1509712 w 5767387"/>
              <a:gd name="connsiteY14" fmla="*/ 657225 h 838200"/>
              <a:gd name="connsiteX15" fmla="*/ 1824037 w 5767387"/>
              <a:gd name="connsiteY15" fmla="*/ 657225 h 838200"/>
              <a:gd name="connsiteX16" fmla="*/ 2319337 w 5767387"/>
              <a:gd name="connsiteY16" fmla="*/ 647700 h 838200"/>
              <a:gd name="connsiteX17" fmla="*/ 3033712 w 5767387"/>
              <a:gd name="connsiteY17" fmla="*/ 647700 h 838200"/>
              <a:gd name="connsiteX18" fmla="*/ 3643312 w 5767387"/>
              <a:gd name="connsiteY18" fmla="*/ 666750 h 838200"/>
              <a:gd name="connsiteX19" fmla="*/ 4043362 w 5767387"/>
              <a:gd name="connsiteY19" fmla="*/ 666750 h 838200"/>
              <a:gd name="connsiteX20" fmla="*/ 4691062 w 5767387"/>
              <a:gd name="connsiteY20" fmla="*/ 647700 h 838200"/>
              <a:gd name="connsiteX21" fmla="*/ 5119687 w 5767387"/>
              <a:gd name="connsiteY21" fmla="*/ 533400 h 838200"/>
              <a:gd name="connsiteX22" fmla="*/ 5567362 w 5767387"/>
              <a:gd name="connsiteY22" fmla="*/ 447675 h 838200"/>
              <a:gd name="connsiteX23" fmla="*/ 5767387 w 5767387"/>
              <a:gd name="connsiteY23" fmla="*/ 323850 h 838200"/>
              <a:gd name="connsiteX24" fmla="*/ 5548312 w 5767387"/>
              <a:gd name="connsiteY24" fmla="*/ 190500 h 838200"/>
              <a:gd name="connsiteX25" fmla="*/ 5367337 w 5767387"/>
              <a:gd name="connsiteY25" fmla="*/ 104775 h 838200"/>
              <a:gd name="connsiteX26" fmla="*/ 5072062 w 5767387"/>
              <a:gd name="connsiteY26" fmla="*/ 66675 h 838200"/>
              <a:gd name="connsiteX27" fmla="*/ 4729162 w 5767387"/>
              <a:gd name="connsiteY27" fmla="*/ 28575 h 838200"/>
              <a:gd name="connsiteX28" fmla="*/ 4329112 w 5767387"/>
              <a:gd name="connsiteY28" fmla="*/ 0 h 838200"/>
              <a:gd name="connsiteX29" fmla="*/ 3805237 w 5767387"/>
              <a:gd name="connsiteY29" fmla="*/ 85725 h 838200"/>
              <a:gd name="connsiteX30" fmla="*/ 3367087 w 5767387"/>
              <a:gd name="connsiteY30" fmla="*/ 85725 h 838200"/>
              <a:gd name="connsiteX31" fmla="*/ 2881312 w 5767387"/>
              <a:gd name="connsiteY31" fmla="*/ 161925 h 838200"/>
              <a:gd name="connsiteX32" fmla="*/ 2471737 w 5767387"/>
              <a:gd name="connsiteY32" fmla="*/ 171450 h 838200"/>
              <a:gd name="connsiteX33" fmla="*/ 2157412 w 5767387"/>
              <a:gd name="connsiteY33" fmla="*/ 180975 h 838200"/>
              <a:gd name="connsiteX34" fmla="*/ 1833562 w 5767387"/>
              <a:gd name="connsiteY34" fmla="*/ 161925 h 838200"/>
              <a:gd name="connsiteX0" fmla="*/ 1833562 w 5767387"/>
              <a:gd name="connsiteY0" fmla="*/ 161925 h 838200"/>
              <a:gd name="connsiteX1" fmla="*/ 1357312 w 5767387"/>
              <a:gd name="connsiteY1" fmla="*/ 180975 h 838200"/>
              <a:gd name="connsiteX2" fmla="*/ 1119187 w 5767387"/>
              <a:gd name="connsiteY2" fmla="*/ 238125 h 838200"/>
              <a:gd name="connsiteX3" fmla="*/ 748697 w 5767387"/>
              <a:gd name="connsiteY3" fmla="*/ 295275 h 838200"/>
              <a:gd name="connsiteX4" fmla="*/ 556672 w 5767387"/>
              <a:gd name="connsiteY4" fmla="*/ 285750 h 838200"/>
              <a:gd name="connsiteX5" fmla="*/ 376237 w 5767387"/>
              <a:gd name="connsiteY5" fmla="*/ 266700 h 838200"/>
              <a:gd name="connsiteX6" fmla="*/ 52387 w 5767387"/>
              <a:gd name="connsiteY6" fmla="*/ 304800 h 838200"/>
              <a:gd name="connsiteX7" fmla="*/ 61912 w 5767387"/>
              <a:gd name="connsiteY7" fmla="*/ 523875 h 838200"/>
              <a:gd name="connsiteX8" fmla="*/ 185737 w 5767387"/>
              <a:gd name="connsiteY8" fmla="*/ 647700 h 838200"/>
              <a:gd name="connsiteX9" fmla="*/ 300037 w 5767387"/>
              <a:gd name="connsiteY9" fmla="*/ 771525 h 838200"/>
              <a:gd name="connsiteX10" fmla="*/ 414337 w 5767387"/>
              <a:gd name="connsiteY10" fmla="*/ 819150 h 838200"/>
              <a:gd name="connsiteX11" fmla="*/ 709612 w 5767387"/>
              <a:gd name="connsiteY11" fmla="*/ 838200 h 838200"/>
              <a:gd name="connsiteX12" fmla="*/ 862012 w 5767387"/>
              <a:gd name="connsiteY12" fmla="*/ 752475 h 838200"/>
              <a:gd name="connsiteX13" fmla="*/ 1223962 w 5767387"/>
              <a:gd name="connsiteY13" fmla="*/ 695325 h 838200"/>
              <a:gd name="connsiteX14" fmla="*/ 1509712 w 5767387"/>
              <a:gd name="connsiteY14" fmla="*/ 657225 h 838200"/>
              <a:gd name="connsiteX15" fmla="*/ 1824037 w 5767387"/>
              <a:gd name="connsiteY15" fmla="*/ 657225 h 838200"/>
              <a:gd name="connsiteX16" fmla="*/ 2319337 w 5767387"/>
              <a:gd name="connsiteY16" fmla="*/ 647700 h 838200"/>
              <a:gd name="connsiteX17" fmla="*/ 3033712 w 5767387"/>
              <a:gd name="connsiteY17" fmla="*/ 647700 h 838200"/>
              <a:gd name="connsiteX18" fmla="*/ 3643312 w 5767387"/>
              <a:gd name="connsiteY18" fmla="*/ 666750 h 838200"/>
              <a:gd name="connsiteX19" fmla="*/ 4043362 w 5767387"/>
              <a:gd name="connsiteY19" fmla="*/ 666750 h 838200"/>
              <a:gd name="connsiteX20" fmla="*/ 4691062 w 5767387"/>
              <a:gd name="connsiteY20" fmla="*/ 647700 h 838200"/>
              <a:gd name="connsiteX21" fmla="*/ 5119687 w 5767387"/>
              <a:gd name="connsiteY21" fmla="*/ 533400 h 838200"/>
              <a:gd name="connsiteX22" fmla="*/ 5567362 w 5767387"/>
              <a:gd name="connsiteY22" fmla="*/ 447675 h 838200"/>
              <a:gd name="connsiteX23" fmla="*/ 5767387 w 5767387"/>
              <a:gd name="connsiteY23" fmla="*/ 323850 h 838200"/>
              <a:gd name="connsiteX24" fmla="*/ 5548312 w 5767387"/>
              <a:gd name="connsiteY24" fmla="*/ 190500 h 838200"/>
              <a:gd name="connsiteX25" fmla="*/ 5367337 w 5767387"/>
              <a:gd name="connsiteY25" fmla="*/ 104775 h 838200"/>
              <a:gd name="connsiteX26" fmla="*/ 5072062 w 5767387"/>
              <a:gd name="connsiteY26" fmla="*/ 66675 h 838200"/>
              <a:gd name="connsiteX27" fmla="*/ 4729162 w 5767387"/>
              <a:gd name="connsiteY27" fmla="*/ 28575 h 838200"/>
              <a:gd name="connsiteX28" fmla="*/ 4329112 w 5767387"/>
              <a:gd name="connsiteY28" fmla="*/ 0 h 838200"/>
              <a:gd name="connsiteX29" fmla="*/ 3805237 w 5767387"/>
              <a:gd name="connsiteY29" fmla="*/ 85725 h 838200"/>
              <a:gd name="connsiteX30" fmla="*/ 3367087 w 5767387"/>
              <a:gd name="connsiteY30" fmla="*/ 85725 h 838200"/>
              <a:gd name="connsiteX31" fmla="*/ 2881312 w 5767387"/>
              <a:gd name="connsiteY31" fmla="*/ 161925 h 838200"/>
              <a:gd name="connsiteX32" fmla="*/ 2471737 w 5767387"/>
              <a:gd name="connsiteY32" fmla="*/ 171450 h 838200"/>
              <a:gd name="connsiteX33" fmla="*/ 2157412 w 5767387"/>
              <a:gd name="connsiteY33" fmla="*/ 180975 h 838200"/>
              <a:gd name="connsiteX34" fmla="*/ 1833562 w 5767387"/>
              <a:gd name="connsiteY34" fmla="*/ 161925 h 838200"/>
              <a:gd name="connsiteX0" fmla="*/ 1833562 w 5770562"/>
              <a:gd name="connsiteY0" fmla="*/ 161925 h 838200"/>
              <a:gd name="connsiteX1" fmla="*/ 1357312 w 5770562"/>
              <a:gd name="connsiteY1" fmla="*/ 180975 h 838200"/>
              <a:gd name="connsiteX2" fmla="*/ 1119187 w 5770562"/>
              <a:gd name="connsiteY2" fmla="*/ 238125 h 838200"/>
              <a:gd name="connsiteX3" fmla="*/ 748697 w 5770562"/>
              <a:gd name="connsiteY3" fmla="*/ 295275 h 838200"/>
              <a:gd name="connsiteX4" fmla="*/ 556672 w 5770562"/>
              <a:gd name="connsiteY4" fmla="*/ 285750 h 838200"/>
              <a:gd name="connsiteX5" fmla="*/ 376237 w 5770562"/>
              <a:gd name="connsiteY5" fmla="*/ 266700 h 838200"/>
              <a:gd name="connsiteX6" fmla="*/ 52387 w 5770562"/>
              <a:gd name="connsiteY6" fmla="*/ 304800 h 838200"/>
              <a:gd name="connsiteX7" fmla="*/ 61912 w 5770562"/>
              <a:gd name="connsiteY7" fmla="*/ 523875 h 838200"/>
              <a:gd name="connsiteX8" fmla="*/ 185737 w 5770562"/>
              <a:gd name="connsiteY8" fmla="*/ 647700 h 838200"/>
              <a:gd name="connsiteX9" fmla="*/ 300037 w 5770562"/>
              <a:gd name="connsiteY9" fmla="*/ 771525 h 838200"/>
              <a:gd name="connsiteX10" fmla="*/ 414337 w 5770562"/>
              <a:gd name="connsiteY10" fmla="*/ 819150 h 838200"/>
              <a:gd name="connsiteX11" fmla="*/ 709612 w 5770562"/>
              <a:gd name="connsiteY11" fmla="*/ 838200 h 838200"/>
              <a:gd name="connsiteX12" fmla="*/ 862012 w 5770562"/>
              <a:gd name="connsiteY12" fmla="*/ 752475 h 838200"/>
              <a:gd name="connsiteX13" fmla="*/ 1223962 w 5770562"/>
              <a:gd name="connsiteY13" fmla="*/ 695325 h 838200"/>
              <a:gd name="connsiteX14" fmla="*/ 1509712 w 5770562"/>
              <a:gd name="connsiteY14" fmla="*/ 657225 h 838200"/>
              <a:gd name="connsiteX15" fmla="*/ 1824037 w 5770562"/>
              <a:gd name="connsiteY15" fmla="*/ 657225 h 838200"/>
              <a:gd name="connsiteX16" fmla="*/ 2319337 w 5770562"/>
              <a:gd name="connsiteY16" fmla="*/ 647700 h 838200"/>
              <a:gd name="connsiteX17" fmla="*/ 3033712 w 5770562"/>
              <a:gd name="connsiteY17" fmla="*/ 647700 h 838200"/>
              <a:gd name="connsiteX18" fmla="*/ 3643312 w 5770562"/>
              <a:gd name="connsiteY18" fmla="*/ 666750 h 838200"/>
              <a:gd name="connsiteX19" fmla="*/ 4043362 w 5770562"/>
              <a:gd name="connsiteY19" fmla="*/ 666750 h 838200"/>
              <a:gd name="connsiteX20" fmla="*/ 4691062 w 5770562"/>
              <a:gd name="connsiteY20" fmla="*/ 647700 h 838200"/>
              <a:gd name="connsiteX21" fmla="*/ 5119687 w 5770562"/>
              <a:gd name="connsiteY21" fmla="*/ 533400 h 838200"/>
              <a:gd name="connsiteX22" fmla="*/ 5567362 w 5770562"/>
              <a:gd name="connsiteY22" fmla="*/ 447675 h 838200"/>
              <a:gd name="connsiteX23" fmla="*/ 5767387 w 5770562"/>
              <a:gd name="connsiteY23" fmla="*/ 323850 h 838200"/>
              <a:gd name="connsiteX24" fmla="*/ 5548312 w 5770562"/>
              <a:gd name="connsiteY24" fmla="*/ 190500 h 838200"/>
              <a:gd name="connsiteX25" fmla="*/ 5367337 w 5770562"/>
              <a:gd name="connsiteY25" fmla="*/ 104775 h 838200"/>
              <a:gd name="connsiteX26" fmla="*/ 5072062 w 5770562"/>
              <a:gd name="connsiteY26" fmla="*/ 66675 h 838200"/>
              <a:gd name="connsiteX27" fmla="*/ 4729162 w 5770562"/>
              <a:gd name="connsiteY27" fmla="*/ 28575 h 838200"/>
              <a:gd name="connsiteX28" fmla="*/ 4329112 w 5770562"/>
              <a:gd name="connsiteY28" fmla="*/ 0 h 838200"/>
              <a:gd name="connsiteX29" fmla="*/ 3805237 w 5770562"/>
              <a:gd name="connsiteY29" fmla="*/ 85725 h 838200"/>
              <a:gd name="connsiteX30" fmla="*/ 3367087 w 5770562"/>
              <a:gd name="connsiteY30" fmla="*/ 85725 h 838200"/>
              <a:gd name="connsiteX31" fmla="*/ 2881312 w 5770562"/>
              <a:gd name="connsiteY31" fmla="*/ 161925 h 838200"/>
              <a:gd name="connsiteX32" fmla="*/ 2471737 w 5770562"/>
              <a:gd name="connsiteY32" fmla="*/ 171450 h 838200"/>
              <a:gd name="connsiteX33" fmla="*/ 2157412 w 5770562"/>
              <a:gd name="connsiteY33" fmla="*/ 180975 h 838200"/>
              <a:gd name="connsiteX34" fmla="*/ 1833562 w 5770562"/>
              <a:gd name="connsiteY34" fmla="*/ 161925 h 838200"/>
              <a:gd name="connsiteX0" fmla="*/ 1833562 w 5770562"/>
              <a:gd name="connsiteY0" fmla="*/ 161925 h 838200"/>
              <a:gd name="connsiteX1" fmla="*/ 1357312 w 5770562"/>
              <a:gd name="connsiteY1" fmla="*/ 180975 h 838200"/>
              <a:gd name="connsiteX2" fmla="*/ 1119187 w 5770562"/>
              <a:gd name="connsiteY2" fmla="*/ 238125 h 838200"/>
              <a:gd name="connsiteX3" fmla="*/ 748697 w 5770562"/>
              <a:gd name="connsiteY3" fmla="*/ 295275 h 838200"/>
              <a:gd name="connsiteX4" fmla="*/ 556672 w 5770562"/>
              <a:gd name="connsiteY4" fmla="*/ 285750 h 838200"/>
              <a:gd name="connsiteX5" fmla="*/ 376237 w 5770562"/>
              <a:gd name="connsiteY5" fmla="*/ 266700 h 838200"/>
              <a:gd name="connsiteX6" fmla="*/ 52387 w 5770562"/>
              <a:gd name="connsiteY6" fmla="*/ 304800 h 838200"/>
              <a:gd name="connsiteX7" fmla="*/ 61912 w 5770562"/>
              <a:gd name="connsiteY7" fmla="*/ 523875 h 838200"/>
              <a:gd name="connsiteX8" fmla="*/ 185737 w 5770562"/>
              <a:gd name="connsiteY8" fmla="*/ 647700 h 838200"/>
              <a:gd name="connsiteX9" fmla="*/ 300037 w 5770562"/>
              <a:gd name="connsiteY9" fmla="*/ 771525 h 838200"/>
              <a:gd name="connsiteX10" fmla="*/ 414337 w 5770562"/>
              <a:gd name="connsiteY10" fmla="*/ 819150 h 838200"/>
              <a:gd name="connsiteX11" fmla="*/ 709612 w 5770562"/>
              <a:gd name="connsiteY11" fmla="*/ 838200 h 838200"/>
              <a:gd name="connsiteX12" fmla="*/ 862012 w 5770562"/>
              <a:gd name="connsiteY12" fmla="*/ 752475 h 838200"/>
              <a:gd name="connsiteX13" fmla="*/ 1223962 w 5770562"/>
              <a:gd name="connsiteY13" fmla="*/ 695325 h 838200"/>
              <a:gd name="connsiteX14" fmla="*/ 1509712 w 5770562"/>
              <a:gd name="connsiteY14" fmla="*/ 657225 h 838200"/>
              <a:gd name="connsiteX15" fmla="*/ 1824037 w 5770562"/>
              <a:gd name="connsiteY15" fmla="*/ 657225 h 838200"/>
              <a:gd name="connsiteX16" fmla="*/ 2319337 w 5770562"/>
              <a:gd name="connsiteY16" fmla="*/ 647700 h 838200"/>
              <a:gd name="connsiteX17" fmla="*/ 3033712 w 5770562"/>
              <a:gd name="connsiteY17" fmla="*/ 647700 h 838200"/>
              <a:gd name="connsiteX18" fmla="*/ 3643312 w 5770562"/>
              <a:gd name="connsiteY18" fmla="*/ 666750 h 838200"/>
              <a:gd name="connsiteX19" fmla="*/ 4043362 w 5770562"/>
              <a:gd name="connsiteY19" fmla="*/ 666750 h 838200"/>
              <a:gd name="connsiteX20" fmla="*/ 4691062 w 5770562"/>
              <a:gd name="connsiteY20" fmla="*/ 647700 h 838200"/>
              <a:gd name="connsiteX21" fmla="*/ 5119687 w 5770562"/>
              <a:gd name="connsiteY21" fmla="*/ 533400 h 838200"/>
              <a:gd name="connsiteX22" fmla="*/ 5567362 w 5770562"/>
              <a:gd name="connsiteY22" fmla="*/ 447675 h 838200"/>
              <a:gd name="connsiteX23" fmla="*/ 5767387 w 5770562"/>
              <a:gd name="connsiteY23" fmla="*/ 323850 h 838200"/>
              <a:gd name="connsiteX24" fmla="*/ 5548312 w 5770562"/>
              <a:gd name="connsiteY24" fmla="*/ 190500 h 838200"/>
              <a:gd name="connsiteX25" fmla="*/ 5367337 w 5770562"/>
              <a:gd name="connsiteY25" fmla="*/ 104775 h 838200"/>
              <a:gd name="connsiteX26" fmla="*/ 5072062 w 5770562"/>
              <a:gd name="connsiteY26" fmla="*/ 66675 h 838200"/>
              <a:gd name="connsiteX27" fmla="*/ 4729162 w 5770562"/>
              <a:gd name="connsiteY27" fmla="*/ 28575 h 838200"/>
              <a:gd name="connsiteX28" fmla="*/ 4329112 w 5770562"/>
              <a:gd name="connsiteY28" fmla="*/ 0 h 838200"/>
              <a:gd name="connsiteX29" fmla="*/ 3805237 w 5770562"/>
              <a:gd name="connsiteY29" fmla="*/ 85725 h 838200"/>
              <a:gd name="connsiteX30" fmla="*/ 3367087 w 5770562"/>
              <a:gd name="connsiteY30" fmla="*/ 85725 h 838200"/>
              <a:gd name="connsiteX31" fmla="*/ 2881312 w 5770562"/>
              <a:gd name="connsiteY31" fmla="*/ 161925 h 838200"/>
              <a:gd name="connsiteX32" fmla="*/ 2471737 w 5770562"/>
              <a:gd name="connsiteY32" fmla="*/ 171450 h 838200"/>
              <a:gd name="connsiteX33" fmla="*/ 2157412 w 5770562"/>
              <a:gd name="connsiteY33" fmla="*/ 180975 h 838200"/>
              <a:gd name="connsiteX34" fmla="*/ 1833562 w 5770562"/>
              <a:gd name="connsiteY34" fmla="*/ 161925 h 838200"/>
              <a:gd name="connsiteX0" fmla="*/ 1833562 w 5770562"/>
              <a:gd name="connsiteY0" fmla="*/ 161925 h 838200"/>
              <a:gd name="connsiteX1" fmla="*/ 1357312 w 5770562"/>
              <a:gd name="connsiteY1" fmla="*/ 180975 h 838200"/>
              <a:gd name="connsiteX2" fmla="*/ 1119187 w 5770562"/>
              <a:gd name="connsiteY2" fmla="*/ 238125 h 838200"/>
              <a:gd name="connsiteX3" fmla="*/ 748697 w 5770562"/>
              <a:gd name="connsiteY3" fmla="*/ 295275 h 838200"/>
              <a:gd name="connsiteX4" fmla="*/ 556672 w 5770562"/>
              <a:gd name="connsiteY4" fmla="*/ 285750 h 838200"/>
              <a:gd name="connsiteX5" fmla="*/ 376237 w 5770562"/>
              <a:gd name="connsiteY5" fmla="*/ 266700 h 838200"/>
              <a:gd name="connsiteX6" fmla="*/ 52387 w 5770562"/>
              <a:gd name="connsiteY6" fmla="*/ 304800 h 838200"/>
              <a:gd name="connsiteX7" fmla="*/ 61912 w 5770562"/>
              <a:gd name="connsiteY7" fmla="*/ 523875 h 838200"/>
              <a:gd name="connsiteX8" fmla="*/ 185737 w 5770562"/>
              <a:gd name="connsiteY8" fmla="*/ 647700 h 838200"/>
              <a:gd name="connsiteX9" fmla="*/ 300037 w 5770562"/>
              <a:gd name="connsiteY9" fmla="*/ 771525 h 838200"/>
              <a:gd name="connsiteX10" fmla="*/ 414337 w 5770562"/>
              <a:gd name="connsiteY10" fmla="*/ 819150 h 838200"/>
              <a:gd name="connsiteX11" fmla="*/ 709612 w 5770562"/>
              <a:gd name="connsiteY11" fmla="*/ 838200 h 838200"/>
              <a:gd name="connsiteX12" fmla="*/ 862012 w 5770562"/>
              <a:gd name="connsiteY12" fmla="*/ 752475 h 838200"/>
              <a:gd name="connsiteX13" fmla="*/ 1223962 w 5770562"/>
              <a:gd name="connsiteY13" fmla="*/ 695325 h 838200"/>
              <a:gd name="connsiteX14" fmla="*/ 1509712 w 5770562"/>
              <a:gd name="connsiteY14" fmla="*/ 657225 h 838200"/>
              <a:gd name="connsiteX15" fmla="*/ 1824037 w 5770562"/>
              <a:gd name="connsiteY15" fmla="*/ 657225 h 838200"/>
              <a:gd name="connsiteX16" fmla="*/ 2319337 w 5770562"/>
              <a:gd name="connsiteY16" fmla="*/ 647700 h 838200"/>
              <a:gd name="connsiteX17" fmla="*/ 3033712 w 5770562"/>
              <a:gd name="connsiteY17" fmla="*/ 647700 h 838200"/>
              <a:gd name="connsiteX18" fmla="*/ 3643312 w 5770562"/>
              <a:gd name="connsiteY18" fmla="*/ 666750 h 838200"/>
              <a:gd name="connsiteX19" fmla="*/ 4043362 w 5770562"/>
              <a:gd name="connsiteY19" fmla="*/ 666750 h 838200"/>
              <a:gd name="connsiteX20" fmla="*/ 4691062 w 5770562"/>
              <a:gd name="connsiteY20" fmla="*/ 647700 h 838200"/>
              <a:gd name="connsiteX21" fmla="*/ 5119687 w 5770562"/>
              <a:gd name="connsiteY21" fmla="*/ 533400 h 838200"/>
              <a:gd name="connsiteX22" fmla="*/ 5567362 w 5770562"/>
              <a:gd name="connsiteY22" fmla="*/ 447675 h 838200"/>
              <a:gd name="connsiteX23" fmla="*/ 5767387 w 5770562"/>
              <a:gd name="connsiteY23" fmla="*/ 323850 h 838200"/>
              <a:gd name="connsiteX24" fmla="*/ 5548312 w 5770562"/>
              <a:gd name="connsiteY24" fmla="*/ 190500 h 838200"/>
              <a:gd name="connsiteX25" fmla="*/ 5367337 w 5770562"/>
              <a:gd name="connsiteY25" fmla="*/ 104775 h 838200"/>
              <a:gd name="connsiteX26" fmla="*/ 5072062 w 5770562"/>
              <a:gd name="connsiteY26" fmla="*/ 66675 h 838200"/>
              <a:gd name="connsiteX27" fmla="*/ 4729162 w 5770562"/>
              <a:gd name="connsiteY27" fmla="*/ 28575 h 838200"/>
              <a:gd name="connsiteX28" fmla="*/ 4329112 w 5770562"/>
              <a:gd name="connsiteY28" fmla="*/ 0 h 838200"/>
              <a:gd name="connsiteX29" fmla="*/ 3805237 w 5770562"/>
              <a:gd name="connsiteY29" fmla="*/ 85725 h 838200"/>
              <a:gd name="connsiteX30" fmla="*/ 3367087 w 5770562"/>
              <a:gd name="connsiteY30" fmla="*/ 85725 h 838200"/>
              <a:gd name="connsiteX31" fmla="*/ 2881312 w 5770562"/>
              <a:gd name="connsiteY31" fmla="*/ 161925 h 838200"/>
              <a:gd name="connsiteX32" fmla="*/ 2471737 w 5770562"/>
              <a:gd name="connsiteY32" fmla="*/ 171450 h 838200"/>
              <a:gd name="connsiteX33" fmla="*/ 2157412 w 5770562"/>
              <a:gd name="connsiteY33" fmla="*/ 180975 h 838200"/>
              <a:gd name="connsiteX34" fmla="*/ 1833562 w 5770562"/>
              <a:gd name="connsiteY34" fmla="*/ 161925 h 838200"/>
              <a:gd name="connsiteX0" fmla="*/ 1833562 w 5770562"/>
              <a:gd name="connsiteY0" fmla="*/ 161925 h 838200"/>
              <a:gd name="connsiteX1" fmla="*/ 1357312 w 5770562"/>
              <a:gd name="connsiteY1" fmla="*/ 180975 h 838200"/>
              <a:gd name="connsiteX2" fmla="*/ 1119187 w 5770562"/>
              <a:gd name="connsiteY2" fmla="*/ 238125 h 838200"/>
              <a:gd name="connsiteX3" fmla="*/ 748697 w 5770562"/>
              <a:gd name="connsiteY3" fmla="*/ 295275 h 838200"/>
              <a:gd name="connsiteX4" fmla="*/ 556672 w 5770562"/>
              <a:gd name="connsiteY4" fmla="*/ 285750 h 838200"/>
              <a:gd name="connsiteX5" fmla="*/ 376237 w 5770562"/>
              <a:gd name="connsiteY5" fmla="*/ 266700 h 838200"/>
              <a:gd name="connsiteX6" fmla="*/ 52387 w 5770562"/>
              <a:gd name="connsiteY6" fmla="*/ 304800 h 838200"/>
              <a:gd name="connsiteX7" fmla="*/ 61912 w 5770562"/>
              <a:gd name="connsiteY7" fmla="*/ 523875 h 838200"/>
              <a:gd name="connsiteX8" fmla="*/ 185737 w 5770562"/>
              <a:gd name="connsiteY8" fmla="*/ 647700 h 838200"/>
              <a:gd name="connsiteX9" fmla="*/ 300037 w 5770562"/>
              <a:gd name="connsiteY9" fmla="*/ 771525 h 838200"/>
              <a:gd name="connsiteX10" fmla="*/ 414337 w 5770562"/>
              <a:gd name="connsiteY10" fmla="*/ 819150 h 838200"/>
              <a:gd name="connsiteX11" fmla="*/ 709612 w 5770562"/>
              <a:gd name="connsiteY11" fmla="*/ 838200 h 838200"/>
              <a:gd name="connsiteX12" fmla="*/ 862012 w 5770562"/>
              <a:gd name="connsiteY12" fmla="*/ 752475 h 838200"/>
              <a:gd name="connsiteX13" fmla="*/ 1223962 w 5770562"/>
              <a:gd name="connsiteY13" fmla="*/ 695325 h 838200"/>
              <a:gd name="connsiteX14" fmla="*/ 1509712 w 5770562"/>
              <a:gd name="connsiteY14" fmla="*/ 657225 h 838200"/>
              <a:gd name="connsiteX15" fmla="*/ 1824037 w 5770562"/>
              <a:gd name="connsiteY15" fmla="*/ 657225 h 838200"/>
              <a:gd name="connsiteX16" fmla="*/ 2319337 w 5770562"/>
              <a:gd name="connsiteY16" fmla="*/ 647700 h 838200"/>
              <a:gd name="connsiteX17" fmla="*/ 3033712 w 5770562"/>
              <a:gd name="connsiteY17" fmla="*/ 647700 h 838200"/>
              <a:gd name="connsiteX18" fmla="*/ 3643312 w 5770562"/>
              <a:gd name="connsiteY18" fmla="*/ 666750 h 838200"/>
              <a:gd name="connsiteX19" fmla="*/ 4043362 w 5770562"/>
              <a:gd name="connsiteY19" fmla="*/ 666750 h 838200"/>
              <a:gd name="connsiteX20" fmla="*/ 4691062 w 5770562"/>
              <a:gd name="connsiteY20" fmla="*/ 647700 h 838200"/>
              <a:gd name="connsiteX21" fmla="*/ 5119687 w 5770562"/>
              <a:gd name="connsiteY21" fmla="*/ 533400 h 838200"/>
              <a:gd name="connsiteX22" fmla="*/ 5567362 w 5770562"/>
              <a:gd name="connsiteY22" fmla="*/ 447675 h 838200"/>
              <a:gd name="connsiteX23" fmla="*/ 5767387 w 5770562"/>
              <a:gd name="connsiteY23" fmla="*/ 323850 h 838200"/>
              <a:gd name="connsiteX24" fmla="*/ 5548312 w 5770562"/>
              <a:gd name="connsiteY24" fmla="*/ 190500 h 838200"/>
              <a:gd name="connsiteX25" fmla="*/ 5367337 w 5770562"/>
              <a:gd name="connsiteY25" fmla="*/ 104775 h 838200"/>
              <a:gd name="connsiteX26" fmla="*/ 5072062 w 5770562"/>
              <a:gd name="connsiteY26" fmla="*/ 66675 h 838200"/>
              <a:gd name="connsiteX27" fmla="*/ 4729162 w 5770562"/>
              <a:gd name="connsiteY27" fmla="*/ 28575 h 838200"/>
              <a:gd name="connsiteX28" fmla="*/ 4329112 w 5770562"/>
              <a:gd name="connsiteY28" fmla="*/ 0 h 838200"/>
              <a:gd name="connsiteX29" fmla="*/ 3805237 w 5770562"/>
              <a:gd name="connsiteY29" fmla="*/ 85725 h 838200"/>
              <a:gd name="connsiteX30" fmla="*/ 3367087 w 5770562"/>
              <a:gd name="connsiteY30" fmla="*/ 85725 h 838200"/>
              <a:gd name="connsiteX31" fmla="*/ 2881312 w 5770562"/>
              <a:gd name="connsiteY31" fmla="*/ 161925 h 838200"/>
              <a:gd name="connsiteX32" fmla="*/ 2471737 w 5770562"/>
              <a:gd name="connsiteY32" fmla="*/ 171450 h 838200"/>
              <a:gd name="connsiteX33" fmla="*/ 2157412 w 5770562"/>
              <a:gd name="connsiteY33" fmla="*/ 180975 h 838200"/>
              <a:gd name="connsiteX34" fmla="*/ 1833562 w 5770562"/>
              <a:gd name="connsiteY34" fmla="*/ 161925 h 838200"/>
              <a:gd name="connsiteX0" fmla="*/ 1833562 w 5770562"/>
              <a:gd name="connsiteY0" fmla="*/ 171450 h 847725"/>
              <a:gd name="connsiteX1" fmla="*/ 1357312 w 5770562"/>
              <a:gd name="connsiteY1" fmla="*/ 190500 h 847725"/>
              <a:gd name="connsiteX2" fmla="*/ 1119187 w 5770562"/>
              <a:gd name="connsiteY2" fmla="*/ 247650 h 847725"/>
              <a:gd name="connsiteX3" fmla="*/ 748697 w 5770562"/>
              <a:gd name="connsiteY3" fmla="*/ 304800 h 847725"/>
              <a:gd name="connsiteX4" fmla="*/ 556672 w 5770562"/>
              <a:gd name="connsiteY4" fmla="*/ 295275 h 847725"/>
              <a:gd name="connsiteX5" fmla="*/ 376237 w 5770562"/>
              <a:gd name="connsiteY5" fmla="*/ 276225 h 847725"/>
              <a:gd name="connsiteX6" fmla="*/ 52387 w 5770562"/>
              <a:gd name="connsiteY6" fmla="*/ 314325 h 847725"/>
              <a:gd name="connsiteX7" fmla="*/ 61912 w 5770562"/>
              <a:gd name="connsiteY7" fmla="*/ 533400 h 847725"/>
              <a:gd name="connsiteX8" fmla="*/ 185737 w 5770562"/>
              <a:gd name="connsiteY8" fmla="*/ 657225 h 847725"/>
              <a:gd name="connsiteX9" fmla="*/ 300037 w 5770562"/>
              <a:gd name="connsiteY9" fmla="*/ 781050 h 847725"/>
              <a:gd name="connsiteX10" fmla="*/ 414337 w 5770562"/>
              <a:gd name="connsiteY10" fmla="*/ 828675 h 847725"/>
              <a:gd name="connsiteX11" fmla="*/ 709612 w 5770562"/>
              <a:gd name="connsiteY11" fmla="*/ 847725 h 847725"/>
              <a:gd name="connsiteX12" fmla="*/ 862012 w 5770562"/>
              <a:gd name="connsiteY12" fmla="*/ 762000 h 847725"/>
              <a:gd name="connsiteX13" fmla="*/ 1223962 w 5770562"/>
              <a:gd name="connsiteY13" fmla="*/ 704850 h 847725"/>
              <a:gd name="connsiteX14" fmla="*/ 1509712 w 5770562"/>
              <a:gd name="connsiteY14" fmla="*/ 666750 h 847725"/>
              <a:gd name="connsiteX15" fmla="*/ 1824037 w 5770562"/>
              <a:gd name="connsiteY15" fmla="*/ 666750 h 847725"/>
              <a:gd name="connsiteX16" fmla="*/ 2319337 w 5770562"/>
              <a:gd name="connsiteY16" fmla="*/ 657225 h 847725"/>
              <a:gd name="connsiteX17" fmla="*/ 3033712 w 5770562"/>
              <a:gd name="connsiteY17" fmla="*/ 657225 h 847725"/>
              <a:gd name="connsiteX18" fmla="*/ 3643312 w 5770562"/>
              <a:gd name="connsiteY18" fmla="*/ 676275 h 847725"/>
              <a:gd name="connsiteX19" fmla="*/ 4043362 w 5770562"/>
              <a:gd name="connsiteY19" fmla="*/ 676275 h 847725"/>
              <a:gd name="connsiteX20" fmla="*/ 4691062 w 5770562"/>
              <a:gd name="connsiteY20" fmla="*/ 657225 h 847725"/>
              <a:gd name="connsiteX21" fmla="*/ 5119687 w 5770562"/>
              <a:gd name="connsiteY21" fmla="*/ 542925 h 847725"/>
              <a:gd name="connsiteX22" fmla="*/ 5567362 w 5770562"/>
              <a:gd name="connsiteY22" fmla="*/ 457200 h 847725"/>
              <a:gd name="connsiteX23" fmla="*/ 5767387 w 5770562"/>
              <a:gd name="connsiteY23" fmla="*/ 333375 h 847725"/>
              <a:gd name="connsiteX24" fmla="*/ 5548312 w 5770562"/>
              <a:gd name="connsiteY24" fmla="*/ 200025 h 847725"/>
              <a:gd name="connsiteX25" fmla="*/ 5367337 w 5770562"/>
              <a:gd name="connsiteY25" fmla="*/ 114300 h 847725"/>
              <a:gd name="connsiteX26" fmla="*/ 5072062 w 5770562"/>
              <a:gd name="connsiteY26" fmla="*/ 76200 h 847725"/>
              <a:gd name="connsiteX27" fmla="*/ 4729162 w 5770562"/>
              <a:gd name="connsiteY27" fmla="*/ 38100 h 847725"/>
              <a:gd name="connsiteX28" fmla="*/ 4329112 w 5770562"/>
              <a:gd name="connsiteY28" fmla="*/ 9525 h 847725"/>
              <a:gd name="connsiteX29" fmla="*/ 3805237 w 5770562"/>
              <a:gd name="connsiteY29" fmla="*/ 95250 h 847725"/>
              <a:gd name="connsiteX30" fmla="*/ 3367087 w 5770562"/>
              <a:gd name="connsiteY30" fmla="*/ 95250 h 847725"/>
              <a:gd name="connsiteX31" fmla="*/ 2881312 w 5770562"/>
              <a:gd name="connsiteY31" fmla="*/ 171450 h 847725"/>
              <a:gd name="connsiteX32" fmla="*/ 2471737 w 5770562"/>
              <a:gd name="connsiteY32" fmla="*/ 180975 h 847725"/>
              <a:gd name="connsiteX33" fmla="*/ 2157412 w 5770562"/>
              <a:gd name="connsiteY33" fmla="*/ 190500 h 847725"/>
              <a:gd name="connsiteX34" fmla="*/ 1833562 w 5770562"/>
              <a:gd name="connsiteY34" fmla="*/ 171450 h 847725"/>
              <a:gd name="connsiteX0" fmla="*/ 1833562 w 5770562"/>
              <a:gd name="connsiteY0" fmla="*/ 171450 h 847725"/>
              <a:gd name="connsiteX1" fmla="*/ 1357312 w 5770562"/>
              <a:gd name="connsiteY1" fmla="*/ 190500 h 847725"/>
              <a:gd name="connsiteX2" fmla="*/ 1119187 w 5770562"/>
              <a:gd name="connsiteY2" fmla="*/ 247650 h 847725"/>
              <a:gd name="connsiteX3" fmla="*/ 748697 w 5770562"/>
              <a:gd name="connsiteY3" fmla="*/ 304800 h 847725"/>
              <a:gd name="connsiteX4" fmla="*/ 556672 w 5770562"/>
              <a:gd name="connsiteY4" fmla="*/ 295275 h 847725"/>
              <a:gd name="connsiteX5" fmla="*/ 376237 w 5770562"/>
              <a:gd name="connsiteY5" fmla="*/ 276225 h 847725"/>
              <a:gd name="connsiteX6" fmla="*/ 52387 w 5770562"/>
              <a:gd name="connsiteY6" fmla="*/ 314325 h 847725"/>
              <a:gd name="connsiteX7" fmla="*/ 61912 w 5770562"/>
              <a:gd name="connsiteY7" fmla="*/ 533400 h 847725"/>
              <a:gd name="connsiteX8" fmla="*/ 185737 w 5770562"/>
              <a:gd name="connsiteY8" fmla="*/ 657225 h 847725"/>
              <a:gd name="connsiteX9" fmla="*/ 300037 w 5770562"/>
              <a:gd name="connsiteY9" fmla="*/ 781050 h 847725"/>
              <a:gd name="connsiteX10" fmla="*/ 414337 w 5770562"/>
              <a:gd name="connsiteY10" fmla="*/ 828675 h 847725"/>
              <a:gd name="connsiteX11" fmla="*/ 709612 w 5770562"/>
              <a:gd name="connsiteY11" fmla="*/ 847725 h 847725"/>
              <a:gd name="connsiteX12" fmla="*/ 862012 w 5770562"/>
              <a:gd name="connsiteY12" fmla="*/ 762000 h 847725"/>
              <a:gd name="connsiteX13" fmla="*/ 1223962 w 5770562"/>
              <a:gd name="connsiteY13" fmla="*/ 704850 h 847725"/>
              <a:gd name="connsiteX14" fmla="*/ 1509712 w 5770562"/>
              <a:gd name="connsiteY14" fmla="*/ 666750 h 847725"/>
              <a:gd name="connsiteX15" fmla="*/ 1824037 w 5770562"/>
              <a:gd name="connsiteY15" fmla="*/ 666750 h 847725"/>
              <a:gd name="connsiteX16" fmla="*/ 2319337 w 5770562"/>
              <a:gd name="connsiteY16" fmla="*/ 657225 h 847725"/>
              <a:gd name="connsiteX17" fmla="*/ 3033712 w 5770562"/>
              <a:gd name="connsiteY17" fmla="*/ 657225 h 847725"/>
              <a:gd name="connsiteX18" fmla="*/ 3643312 w 5770562"/>
              <a:gd name="connsiteY18" fmla="*/ 676275 h 847725"/>
              <a:gd name="connsiteX19" fmla="*/ 4043362 w 5770562"/>
              <a:gd name="connsiteY19" fmla="*/ 676275 h 847725"/>
              <a:gd name="connsiteX20" fmla="*/ 4691062 w 5770562"/>
              <a:gd name="connsiteY20" fmla="*/ 657225 h 847725"/>
              <a:gd name="connsiteX21" fmla="*/ 5119687 w 5770562"/>
              <a:gd name="connsiteY21" fmla="*/ 542925 h 847725"/>
              <a:gd name="connsiteX22" fmla="*/ 5567362 w 5770562"/>
              <a:gd name="connsiteY22" fmla="*/ 457200 h 847725"/>
              <a:gd name="connsiteX23" fmla="*/ 5767387 w 5770562"/>
              <a:gd name="connsiteY23" fmla="*/ 333375 h 847725"/>
              <a:gd name="connsiteX24" fmla="*/ 5548312 w 5770562"/>
              <a:gd name="connsiteY24" fmla="*/ 200025 h 847725"/>
              <a:gd name="connsiteX25" fmla="*/ 5367337 w 5770562"/>
              <a:gd name="connsiteY25" fmla="*/ 114300 h 847725"/>
              <a:gd name="connsiteX26" fmla="*/ 5072062 w 5770562"/>
              <a:gd name="connsiteY26" fmla="*/ 76200 h 847725"/>
              <a:gd name="connsiteX27" fmla="*/ 4729162 w 5770562"/>
              <a:gd name="connsiteY27" fmla="*/ 38100 h 847725"/>
              <a:gd name="connsiteX28" fmla="*/ 4329112 w 5770562"/>
              <a:gd name="connsiteY28" fmla="*/ 9525 h 847725"/>
              <a:gd name="connsiteX29" fmla="*/ 3805237 w 5770562"/>
              <a:gd name="connsiteY29" fmla="*/ 95250 h 847725"/>
              <a:gd name="connsiteX30" fmla="*/ 3367087 w 5770562"/>
              <a:gd name="connsiteY30" fmla="*/ 95250 h 847725"/>
              <a:gd name="connsiteX31" fmla="*/ 2881312 w 5770562"/>
              <a:gd name="connsiteY31" fmla="*/ 171450 h 847725"/>
              <a:gd name="connsiteX32" fmla="*/ 2471737 w 5770562"/>
              <a:gd name="connsiteY32" fmla="*/ 180975 h 847725"/>
              <a:gd name="connsiteX33" fmla="*/ 2157412 w 5770562"/>
              <a:gd name="connsiteY33" fmla="*/ 190500 h 847725"/>
              <a:gd name="connsiteX34" fmla="*/ 1833562 w 5770562"/>
              <a:gd name="connsiteY34" fmla="*/ 171450 h 847725"/>
              <a:gd name="connsiteX0" fmla="*/ 1833562 w 5770562"/>
              <a:gd name="connsiteY0" fmla="*/ 171450 h 847725"/>
              <a:gd name="connsiteX1" fmla="*/ 1357312 w 5770562"/>
              <a:gd name="connsiteY1" fmla="*/ 190500 h 847725"/>
              <a:gd name="connsiteX2" fmla="*/ 1119187 w 5770562"/>
              <a:gd name="connsiteY2" fmla="*/ 247650 h 847725"/>
              <a:gd name="connsiteX3" fmla="*/ 748697 w 5770562"/>
              <a:gd name="connsiteY3" fmla="*/ 304800 h 847725"/>
              <a:gd name="connsiteX4" fmla="*/ 556672 w 5770562"/>
              <a:gd name="connsiteY4" fmla="*/ 295275 h 847725"/>
              <a:gd name="connsiteX5" fmla="*/ 376237 w 5770562"/>
              <a:gd name="connsiteY5" fmla="*/ 276225 h 847725"/>
              <a:gd name="connsiteX6" fmla="*/ 52387 w 5770562"/>
              <a:gd name="connsiteY6" fmla="*/ 314325 h 847725"/>
              <a:gd name="connsiteX7" fmla="*/ 61912 w 5770562"/>
              <a:gd name="connsiteY7" fmla="*/ 533400 h 847725"/>
              <a:gd name="connsiteX8" fmla="*/ 185737 w 5770562"/>
              <a:gd name="connsiteY8" fmla="*/ 657225 h 847725"/>
              <a:gd name="connsiteX9" fmla="*/ 300037 w 5770562"/>
              <a:gd name="connsiteY9" fmla="*/ 781050 h 847725"/>
              <a:gd name="connsiteX10" fmla="*/ 414337 w 5770562"/>
              <a:gd name="connsiteY10" fmla="*/ 828675 h 847725"/>
              <a:gd name="connsiteX11" fmla="*/ 709612 w 5770562"/>
              <a:gd name="connsiteY11" fmla="*/ 847725 h 847725"/>
              <a:gd name="connsiteX12" fmla="*/ 862012 w 5770562"/>
              <a:gd name="connsiteY12" fmla="*/ 762000 h 847725"/>
              <a:gd name="connsiteX13" fmla="*/ 1223962 w 5770562"/>
              <a:gd name="connsiteY13" fmla="*/ 704850 h 847725"/>
              <a:gd name="connsiteX14" fmla="*/ 1509712 w 5770562"/>
              <a:gd name="connsiteY14" fmla="*/ 666750 h 847725"/>
              <a:gd name="connsiteX15" fmla="*/ 1824037 w 5770562"/>
              <a:gd name="connsiteY15" fmla="*/ 666750 h 847725"/>
              <a:gd name="connsiteX16" fmla="*/ 2319337 w 5770562"/>
              <a:gd name="connsiteY16" fmla="*/ 657225 h 847725"/>
              <a:gd name="connsiteX17" fmla="*/ 3033712 w 5770562"/>
              <a:gd name="connsiteY17" fmla="*/ 657225 h 847725"/>
              <a:gd name="connsiteX18" fmla="*/ 3643312 w 5770562"/>
              <a:gd name="connsiteY18" fmla="*/ 676275 h 847725"/>
              <a:gd name="connsiteX19" fmla="*/ 4043362 w 5770562"/>
              <a:gd name="connsiteY19" fmla="*/ 676275 h 847725"/>
              <a:gd name="connsiteX20" fmla="*/ 4691062 w 5770562"/>
              <a:gd name="connsiteY20" fmla="*/ 657225 h 847725"/>
              <a:gd name="connsiteX21" fmla="*/ 5119687 w 5770562"/>
              <a:gd name="connsiteY21" fmla="*/ 542925 h 847725"/>
              <a:gd name="connsiteX22" fmla="*/ 5567362 w 5770562"/>
              <a:gd name="connsiteY22" fmla="*/ 457200 h 847725"/>
              <a:gd name="connsiteX23" fmla="*/ 5767387 w 5770562"/>
              <a:gd name="connsiteY23" fmla="*/ 333375 h 847725"/>
              <a:gd name="connsiteX24" fmla="*/ 5548312 w 5770562"/>
              <a:gd name="connsiteY24" fmla="*/ 200025 h 847725"/>
              <a:gd name="connsiteX25" fmla="*/ 5367337 w 5770562"/>
              <a:gd name="connsiteY25" fmla="*/ 114300 h 847725"/>
              <a:gd name="connsiteX26" fmla="*/ 5072062 w 5770562"/>
              <a:gd name="connsiteY26" fmla="*/ 76200 h 847725"/>
              <a:gd name="connsiteX27" fmla="*/ 4729162 w 5770562"/>
              <a:gd name="connsiteY27" fmla="*/ 38100 h 847725"/>
              <a:gd name="connsiteX28" fmla="*/ 4329112 w 5770562"/>
              <a:gd name="connsiteY28" fmla="*/ 9525 h 847725"/>
              <a:gd name="connsiteX29" fmla="*/ 3805237 w 5770562"/>
              <a:gd name="connsiteY29" fmla="*/ 95250 h 847725"/>
              <a:gd name="connsiteX30" fmla="*/ 3367087 w 5770562"/>
              <a:gd name="connsiteY30" fmla="*/ 95250 h 847725"/>
              <a:gd name="connsiteX31" fmla="*/ 2881312 w 5770562"/>
              <a:gd name="connsiteY31" fmla="*/ 171450 h 847725"/>
              <a:gd name="connsiteX32" fmla="*/ 2471737 w 5770562"/>
              <a:gd name="connsiteY32" fmla="*/ 180975 h 847725"/>
              <a:gd name="connsiteX33" fmla="*/ 2157412 w 5770562"/>
              <a:gd name="connsiteY33" fmla="*/ 190500 h 847725"/>
              <a:gd name="connsiteX34" fmla="*/ 1833562 w 5770562"/>
              <a:gd name="connsiteY34" fmla="*/ 171450 h 847725"/>
              <a:gd name="connsiteX0" fmla="*/ 1833562 w 5770562"/>
              <a:gd name="connsiteY0" fmla="*/ 171450 h 847725"/>
              <a:gd name="connsiteX1" fmla="*/ 1357312 w 5770562"/>
              <a:gd name="connsiteY1" fmla="*/ 190500 h 847725"/>
              <a:gd name="connsiteX2" fmla="*/ 1119187 w 5770562"/>
              <a:gd name="connsiteY2" fmla="*/ 247650 h 847725"/>
              <a:gd name="connsiteX3" fmla="*/ 748697 w 5770562"/>
              <a:gd name="connsiteY3" fmla="*/ 304800 h 847725"/>
              <a:gd name="connsiteX4" fmla="*/ 556672 w 5770562"/>
              <a:gd name="connsiteY4" fmla="*/ 295275 h 847725"/>
              <a:gd name="connsiteX5" fmla="*/ 376237 w 5770562"/>
              <a:gd name="connsiteY5" fmla="*/ 276225 h 847725"/>
              <a:gd name="connsiteX6" fmla="*/ 52387 w 5770562"/>
              <a:gd name="connsiteY6" fmla="*/ 314325 h 847725"/>
              <a:gd name="connsiteX7" fmla="*/ 61912 w 5770562"/>
              <a:gd name="connsiteY7" fmla="*/ 533400 h 847725"/>
              <a:gd name="connsiteX8" fmla="*/ 185737 w 5770562"/>
              <a:gd name="connsiteY8" fmla="*/ 657225 h 847725"/>
              <a:gd name="connsiteX9" fmla="*/ 300037 w 5770562"/>
              <a:gd name="connsiteY9" fmla="*/ 781050 h 847725"/>
              <a:gd name="connsiteX10" fmla="*/ 414337 w 5770562"/>
              <a:gd name="connsiteY10" fmla="*/ 828675 h 847725"/>
              <a:gd name="connsiteX11" fmla="*/ 709612 w 5770562"/>
              <a:gd name="connsiteY11" fmla="*/ 847725 h 847725"/>
              <a:gd name="connsiteX12" fmla="*/ 862012 w 5770562"/>
              <a:gd name="connsiteY12" fmla="*/ 762000 h 847725"/>
              <a:gd name="connsiteX13" fmla="*/ 1223962 w 5770562"/>
              <a:gd name="connsiteY13" fmla="*/ 704850 h 847725"/>
              <a:gd name="connsiteX14" fmla="*/ 1509712 w 5770562"/>
              <a:gd name="connsiteY14" fmla="*/ 666750 h 847725"/>
              <a:gd name="connsiteX15" fmla="*/ 1824037 w 5770562"/>
              <a:gd name="connsiteY15" fmla="*/ 666750 h 847725"/>
              <a:gd name="connsiteX16" fmla="*/ 2319337 w 5770562"/>
              <a:gd name="connsiteY16" fmla="*/ 657225 h 847725"/>
              <a:gd name="connsiteX17" fmla="*/ 3033712 w 5770562"/>
              <a:gd name="connsiteY17" fmla="*/ 657225 h 847725"/>
              <a:gd name="connsiteX18" fmla="*/ 3643312 w 5770562"/>
              <a:gd name="connsiteY18" fmla="*/ 676275 h 847725"/>
              <a:gd name="connsiteX19" fmla="*/ 4043362 w 5770562"/>
              <a:gd name="connsiteY19" fmla="*/ 676275 h 847725"/>
              <a:gd name="connsiteX20" fmla="*/ 4691062 w 5770562"/>
              <a:gd name="connsiteY20" fmla="*/ 657225 h 847725"/>
              <a:gd name="connsiteX21" fmla="*/ 5119687 w 5770562"/>
              <a:gd name="connsiteY21" fmla="*/ 542925 h 847725"/>
              <a:gd name="connsiteX22" fmla="*/ 5567362 w 5770562"/>
              <a:gd name="connsiteY22" fmla="*/ 457200 h 847725"/>
              <a:gd name="connsiteX23" fmla="*/ 5767387 w 5770562"/>
              <a:gd name="connsiteY23" fmla="*/ 333375 h 847725"/>
              <a:gd name="connsiteX24" fmla="*/ 5548312 w 5770562"/>
              <a:gd name="connsiteY24" fmla="*/ 200025 h 847725"/>
              <a:gd name="connsiteX25" fmla="*/ 5367337 w 5770562"/>
              <a:gd name="connsiteY25" fmla="*/ 114300 h 847725"/>
              <a:gd name="connsiteX26" fmla="*/ 5072062 w 5770562"/>
              <a:gd name="connsiteY26" fmla="*/ 76200 h 847725"/>
              <a:gd name="connsiteX27" fmla="*/ 4729162 w 5770562"/>
              <a:gd name="connsiteY27" fmla="*/ 38100 h 847725"/>
              <a:gd name="connsiteX28" fmla="*/ 4329112 w 5770562"/>
              <a:gd name="connsiteY28" fmla="*/ 9525 h 847725"/>
              <a:gd name="connsiteX29" fmla="*/ 3805237 w 5770562"/>
              <a:gd name="connsiteY29" fmla="*/ 95250 h 847725"/>
              <a:gd name="connsiteX30" fmla="*/ 3367087 w 5770562"/>
              <a:gd name="connsiteY30" fmla="*/ 95250 h 847725"/>
              <a:gd name="connsiteX31" fmla="*/ 2881312 w 5770562"/>
              <a:gd name="connsiteY31" fmla="*/ 171450 h 847725"/>
              <a:gd name="connsiteX32" fmla="*/ 2471737 w 5770562"/>
              <a:gd name="connsiteY32" fmla="*/ 180975 h 847725"/>
              <a:gd name="connsiteX33" fmla="*/ 2157412 w 5770562"/>
              <a:gd name="connsiteY33" fmla="*/ 190500 h 847725"/>
              <a:gd name="connsiteX34" fmla="*/ 1833562 w 5770562"/>
              <a:gd name="connsiteY34" fmla="*/ 171450 h 847725"/>
              <a:gd name="connsiteX0" fmla="*/ 1833562 w 5770562"/>
              <a:gd name="connsiteY0" fmla="*/ 171450 h 847725"/>
              <a:gd name="connsiteX1" fmla="*/ 1357312 w 5770562"/>
              <a:gd name="connsiteY1" fmla="*/ 190500 h 847725"/>
              <a:gd name="connsiteX2" fmla="*/ 1119187 w 5770562"/>
              <a:gd name="connsiteY2" fmla="*/ 247650 h 847725"/>
              <a:gd name="connsiteX3" fmla="*/ 748697 w 5770562"/>
              <a:gd name="connsiteY3" fmla="*/ 304800 h 847725"/>
              <a:gd name="connsiteX4" fmla="*/ 556672 w 5770562"/>
              <a:gd name="connsiteY4" fmla="*/ 295275 h 847725"/>
              <a:gd name="connsiteX5" fmla="*/ 376237 w 5770562"/>
              <a:gd name="connsiteY5" fmla="*/ 276225 h 847725"/>
              <a:gd name="connsiteX6" fmla="*/ 52387 w 5770562"/>
              <a:gd name="connsiteY6" fmla="*/ 314325 h 847725"/>
              <a:gd name="connsiteX7" fmla="*/ 61912 w 5770562"/>
              <a:gd name="connsiteY7" fmla="*/ 533400 h 847725"/>
              <a:gd name="connsiteX8" fmla="*/ 185737 w 5770562"/>
              <a:gd name="connsiteY8" fmla="*/ 657225 h 847725"/>
              <a:gd name="connsiteX9" fmla="*/ 300037 w 5770562"/>
              <a:gd name="connsiteY9" fmla="*/ 781050 h 847725"/>
              <a:gd name="connsiteX10" fmla="*/ 414337 w 5770562"/>
              <a:gd name="connsiteY10" fmla="*/ 828675 h 847725"/>
              <a:gd name="connsiteX11" fmla="*/ 709612 w 5770562"/>
              <a:gd name="connsiteY11" fmla="*/ 847725 h 847725"/>
              <a:gd name="connsiteX12" fmla="*/ 862012 w 5770562"/>
              <a:gd name="connsiteY12" fmla="*/ 762000 h 847725"/>
              <a:gd name="connsiteX13" fmla="*/ 1223962 w 5770562"/>
              <a:gd name="connsiteY13" fmla="*/ 704850 h 847725"/>
              <a:gd name="connsiteX14" fmla="*/ 1509712 w 5770562"/>
              <a:gd name="connsiteY14" fmla="*/ 666750 h 847725"/>
              <a:gd name="connsiteX15" fmla="*/ 1824037 w 5770562"/>
              <a:gd name="connsiteY15" fmla="*/ 666750 h 847725"/>
              <a:gd name="connsiteX16" fmla="*/ 2319337 w 5770562"/>
              <a:gd name="connsiteY16" fmla="*/ 657225 h 847725"/>
              <a:gd name="connsiteX17" fmla="*/ 3033712 w 5770562"/>
              <a:gd name="connsiteY17" fmla="*/ 657225 h 847725"/>
              <a:gd name="connsiteX18" fmla="*/ 3643312 w 5770562"/>
              <a:gd name="connsiteY18" fmla="*/ 676275 h 847725"/>
              <a:gd name="connsiteX19" fmla="*/ 4043362 w 5770562"/>
              <a:gd name="connsiteY19" fmla="*/ 676275 h 847725"/>
              <a:gd name="connsiteX20" fmla="*/ 4691062 w 5770562"/>
              <a:gd name="connsiteY20" fmla="*/ 657225 h 847725"/>
              <a:gd name="connsiteX21" fmla="*/ 5119687 w 5770562"/>
              <a:gd name="connsiteY21" fmla="*/ 542925 h 847725"/>
              <a:gd name="connsiteX22" fmla="*/ 5567362 w 5770562"/>
              <a:gd name="connsiteY22" fmla="*/ 457200 h 847725"/>
              <a:gd name="connsiteX23" fmla="*/ 5767387 w 5770562"/>
              <a:gd name="connsiteY23" fmla="*/ 333375 h 847725"/>
              <a:gd name="connsiteX24" fmla="*/ 5548312 w 5770562"/>
              <a:gd name="connsiteY24" fmla="*/ 200025 h 847725"/>
              <a:gd name="connsiteX25" fmla="*/ 5367337 w 5770562"/>
              <a:gd name="connsiteY25" fmla="*/ 114300 h 847725"/>
              <a:gd name="connsiteX26" fmla="*/ 5072062 w 5770562"/>
              <a:gd name="connsiteY26" fmla="*/ 76200 h 847725"/>
              <a:gd name="connsiteX27" fmla="*/ 4729162 w 5770562"/>
              <a:gd name="connsiteY27" fmla="*/ 38100 h 847725"/>
              <a:gd name="connsiteX28" fmla="*/ 4329112 w 5770562"/>
              <a:gd name="connsiteY28" fmla="*/ 9525 h 847725"/>
              <a:gd name="connsiteX29" fmla="*/ 3805237 w 5770562"/>
              <a:gd name="connsiteY29" fmla="*/ 95250 h 847725"/>
              <a:gd name="connsiteX30" fmla="*/ 3367087 w 5770562"/>
              <a:gd name="connsiteY30" fmla="*/ 95250 h 847725"/>
              <a:gd name="connsiteX31" fmla="*/ 2881312 w 5770562"/>
              <a:gd name="connsiteY31" fmla="*/ 171450 h 847725"/>
              <a:gd name="connsiteX32" fmla="*/ 2471737 w 5770562"/>
              <a:gd name="connsiteY32" fmla="*/ 180975 h 847725"/>
              <a:gd name="connsiteX33" fmla="*/ 2157412 w 5770562"/>
              <a:gd name="connsiteY33" fmla="*/ 190500 h 847725"/>
              <a:gd name="connsiteX34" fmla="*/ 1833562 w 5770562"/>
              <a:gd name="connsiteY34" fmla="*/ 171450 h 847725"/>
              <a:gd name="connsiteX0" fmla="*/ 1833562 w 5770562"/>
              <a:gd name="connsiteY0" fmla="*/ 171450 h 858837"/>
              <a:gd name="connsiteX1" fmla="*/ 1357312 w 5770562"/>
              <a:gd name="connsiteY1" fmla="*/ 190500 h 858837"/>
              <a:gd name="connsiteX2" fmla="*/ 1119187 w 5770562"/>
              <a:gd name="connsiteY2" fmla="*/ 247650 h 858837"/>
              <a:gd name="connsiteX3" fmla="*/ 748697 w 5770562"/>
              <a:gd name="connsiteY3" fmla="*/ 304800 h 858837"/>
              <a:gd name="connsiteX4" fmla="*/ 556672 w 5770562"/>
              <a:gd name="connsiteY4" fmla="*/ 295275 h 858837"/>
              <a:gd name="connsiteX5" fmla="*/ 376237 w 5770562"/>
              <a:gd name="connsiteY5" fmla="*/ 276225 h 858837"/>
              <a:gd name="connsiteX6" fmla="*/ 52387 w 5770562"/>
              <a:gd name="connsiteY6" fmla="*/ 314325 h 858837"/>
              <a:gd name="connsiteX7" fmla="*/ 61912 w 5770562"/>
              <a:gd name="connsiteY7" fmla="*/ 533400 h 858837"/>
              <a:gd name="connsiteX8" fmla="*/ 185737 w 5770562"/>
              <a:gd name="connsiteY8" fmla="*/ 657225 h 858837"/>
              <a:gd name="connsiteX9" fmla="*/ 300037 w 5770562"/>
              <a:gd name="connsiteY9" fmla="*/ 781050 h 858837"/>
              <a:gd name="connsiteX10" fmla="*/ 414337 w 5770562"/>
              <a:gd name="connsiteY10" fmla="*/ 828675 h 858837"/>
              <a:gd name="connsiteX11" fmla="*/ 709612 w 5770562"/>
              <a:gd name="connsiteY11" fmla="*/ 847725 h 858837"/>
              <a:gd name="connsiteX12" fmla="*/ 862012 w 5770562"/>
              <a:gd name="connsiteY12" fmla="*/ 762000 h 858837"/>
              <a:gd name="connsiteX13" fmla="*/ 1223962 w 5770562"/>
              <a:gd name="connsiteY13" fmla="*/ 704850 h 858837"/>
              <a:gd name="connsiteX14" fmla="*/ 1509712 w 5770562"/>
              <a:gd name="connsiteY14" fmla="*/ 666750 h 858837"/>
              <a:gd name="connsiteX15" fmla="*/ 1824037 w 5770562"/>
              <a:gd name="connsiteY15" fmla="*/ 666750 h 858837"/>
              <a:gd name="connsiteX16" fmla="*/ 2319337 w 5770562"/>
              <a:gd name="connsiteY16" fmla="*/ 657225 h 858837"/>
              <a:gd name="connsiteX17" fmla="*/ 3033712 w 5770562"/>
              <a:gd name="connsiteY17" fmla="*/ 657225 h 858837"/>
              <a:gd name="connsiteX18" fmla="*/ 3643312 w 5770562"/>
              <a:gd name="connsiteY18" fmla="*/ 676275 h 858837"/>
              <a:gd name="connsiteX19" fmla="*/ 4043362 w 5770562"/>
              <a:gd name="connsiteY19" fmla="*/ 676275 h 858837"/>
              <a:gd name="connsiteX20" fmla="*/ 4691062 w 5770562"/>
              <a:gd name="connsiteY20" fmla="*/ 657225 h 858837"/>
              <a:gd name="connsiteX21" fmla="*/ 5119687 w 5770562"/>
              <a:gd name="connsiteY21" fmla="*/ 542925 h 858837"/>
              <a:gd name="connsiteX22" fmla="*/ 5567362 w 5770562"/>
              <a:gd name="connsiteY22" fmla="*/ 457200 h 858837"/>
              <a:gd name="connsiteX23" fmla="*/ 5767387 w 5770562"/>
              <a:gd name="connsiteY23" fmla="*/ 333375 h 858837"/>
              <a:gd name="connsiteX24" fmla="*/ 5548312 w 5770562"/>
              <a:gd name="connsiteY24" fmla="*/ 200025 h 858837"/>
              <a:gd name="connsiteX25" fmla="*/ 5367337 w 5770562"/>
              <a:gd name="connsiteY25" fmla="*/ 114300 h 858837"/>
              <a:gd name="connsiteX26" fmla="*/ 5072062 w 5770562"/>
              <a:gd name="connsiteY26" fmla="*/ 76200 h 858837"/>
              <a:gd name="connsiteX27" fmla="*/ 4729162 w 5770562"/>
              <a:gd name="connsiteY27" fmla="*/ 38100 h 858837"/>
              <a:gd name="connsiteX28" fmla="*/ 4329112 w 5770562"/>
              <a:gd name="connsiteY28" fmla="*/ 9525 h 858837"/>
              <a:gd name="connsiteX29" fmla="*/ 3805237 w 5770562"/>
              <a:gd name="connsiteY29" fmla="*/ 95250 h 858837"/>
              <a:gd name="connsiteX30" fmla="*/ 3367087 w 5770562"/>
              <a:gd name="connsiteY30" fmla="*/ 95250 h 858837"/>
              <a:gd name="connsiteX31" fmla="*/ 2881312 w 5770562"/>
              <a:gd name="connsiteY31" fmla="*/ 171450 h 858837"/>
              <a:gd name="connsiteX32" fmla="*/ 2471737 w 5770562"/>
              <a:gd name="connsiteY32" fmla="*/ 180975 h 858837"/>
              <a:gd name="connsiteX33" fmla="*/ 2157412 w 5770562"/>
              <a:gd name="connsiteY33" fmla="*/ 190500 h 858837"/>
              <a:gd name="connsiteX34" fmla="*/ 1833562 w 5770562"/>
              <a:gd name="connsiteY34" fmla="*/ 171450 h 858837"/>
              <a:gd name="connsiteX0" fmla="*/ 1833562 w 5770562"/>
              <a:gd name="connsiteY0" fmla="*/ 171450 h 858837"/>
              <a:gd name="connsiteX1" fmla="*/ 1357312 w 5770562"/>
              <a:gd name="connsiteY1" fmla="*/ 190500 h 858837"/>
              <a:gd name="connsiteX2" fmla="*/ 1119187 w 5770562"/>
              <a:gd name="connsiteY2" fmla="*/ 247650 h 858837"/>
              <a:gd name="connsiteX3" fmla="*/ 748697 w 5770562"/>
              <a:gd name="connsiteY3" fmla="*/ 304800 h 858837"/>
              <a:gd name="connsiteX4" fmla="*/ 556672 w 5770562"/>
              <a:gd name="connsiteY4" fmla="*/ 295275 h 858837"/>
              <a:gd name="connsiteX5" fmla="*/ 376237 w 5770562"/>
              <a:gd name="connsiteY5" fmla="*/ 276225 h 858837"/>
              <a:gd name="connsiteX6" fmla="*/ 52387 w 5770562"/>
              <a:gd name="connsiteY6" fmla="*/ 314325 h 858837"/>
              <a:gd name="connsiteX7" fmla="*/ 61912 w 5770562"/>
              <a:gd name="connsiteY7" fmla="*/ 533400 h 858837"/>
              <a:gd name="connsiteX8" fmla="*/ 185737 w 5770562"/>
              <a:gd name="connsiteY8" fmla="*/ 657225 h 858837"/>
              <a:gd name="connsiteX9" fmla="*/ 300037 w 5770562"/>
              <a:gd name="connsiteY9" fmla="*/ 781050 h 858837"/>
              <a:gd name="connsiteX10" fmla="*/ 414337 w 5770562"/>
              <a:gd name="connsiteY10" fmla="*/ 828675 h 858837"/>
              <a:gd name="connsiteX11" fmla="*/ 709612 w 5770562"/>
              <a:gd name="connsiteY11" fmla="*/ 847725 h 858837"/>
              <a:gd name="connsiteX12" fmla="*/ 862012 w 5770562"/>
              <a:gd name="connsiteY12" fmla="*/ 762000 h 858837"/>
              <a:gd name="connsiteX13" fmla="*/ 1223962 w 5770562"/>
              <a:gd name="connsiteY13" fmla="*/ 704850 h 858837"/>
              <a:gd name="connsiteX14" fmla="*/ 1509712 w 5770562"/>
              <a:gd name="connsiteY14" fmla="*/ 666750 h 858837"/>
              <a:gd name="connsiteX15" fmla="*/ 1824037 w 5770562"/>
              <a:gd name="connsiteY15" fmla="*/ 666750 h 858837"/>
              <a:gd name="connsiteX16" fmla="*/ 2319337 w 5770562"/>
              <a:gd name="connsiteY16" fmla="*/ 657225 h 858837"/>
              <a:gd name="connsiteX17" fmla="*/ 3033712 w 5770562"/>
              <a:gd name="connsiteY17" fmla="*/ 657225 h 858837"/>
              <a:gd name="connsiteX18" fmla="*/ 3643312 w 5770562"/>
              <a:gd name="connsiteY18" fmla="*/ 676275 h 858837"/>
              <a:gd name="connsiteX19" fmla="*/ 4043362 w 5770562"/>
              <a:gd name="connsiteY19" fmla="*/ 676275 h 858837"/>
              <a:gd name="connsiteX20" fmla="*/ 4691062 w 5770562"/>
              <a:gd name="connsiteY20" fmla="*/ 657225 h 858837"/>
              <a:gd name="connsiteX21" fmla="*/ 5119687 w 5770562"/>
              <a:gd name="connsiteY21" fmla="*/ 542925 h 858837"/>
              <a:gd name="connsiteX22" fmla="*/ 5567362 w 5770562"/>
              <a:gd name="connsiteY22" fmla="*/ 457200 h 858837"/>
              <a:gd name="connsiteX23" fmla="*/ 5767387 w 5770562"/>
              <a:gd name="connsiteY23" fmla="*/ 333375 h 858837"/>
              <a:gd name="connsiteX24" fmla="*/ 5548312 w 5770562"/>
              <a:gd name="connsiteY24" fmla="*/ 200025 h 858837"/>
              <a:gd name="connsiteX25" fmla="*/ 5367337 w 5770562"/>
              <a:gd name="connsiteY25" fmla="*/ 114300 h 858837"/>
              <a:gd name="connsiteX26" fmla="*/ 5072062 w 5770562"/>
              <a:gd name="connsiteY26" fmla="*/ 76200 h 858837"/>
              <a:gd name="connsiteX27" fmla="*/ 4729162 w 5770562"/>
              <a:gd name="connsiteY27" fmla="*/ 38100 h 858837"/>
              <a:gd name="connsiteX28" fmla="*/ 4329112 w 5770562"/>
              <a:gd name="connsiteY28" fmla="*/ 9525 h 858837"/>
              <a:gd name="connsiteX29" fmla="*/ 3805237 w 5770562"/>
              <a:gd name="connsiteY29" fmla="*/ 95250 h 858837"/>
              <a:gd name="connsiteX30" fmla="*/ 3367087 w 5770562"/>
              <a:gd name="connsiteY30" fmla="*/ 95250 h 858837"/>
              <a:gd name="connsiteX31" fmla="*/ 2881312 w 5770562"/>
              <a:gd name="connsiteY31" fmla="*/ 171450 h 858837"/>
              <a:gd name="connsiteX32" fmla="*/ 2471737 w 5770562"/>
              <a:gd name="connsiteY32" fmla="*/ 180975 h 858837"/>
              <a:gd name="connsiteX33" fmla="*/ 2157412 w 5770562"/>
              <a:gd name="connsiteY33" fmla="*/ 190500 h 858837"/>
              <a:gd name="connsiteX34" fmla="*/ 1833562 w 5770562"/>
              <a:gd name="connsiteY34" fmla="*/ 171450 h 858837"/>
              <a:gd name="connsiteX0" fmla="*/ 1833562 w 5770562"/>
              <a:gd name="connsiteY0" fmla="*/ 171450 h 858837"/>
              <a:gd name="connsiteX1" fmla="*/ 1357312 w 5770562"/>
              <a:gd name="connsiteY1" fmla="*/ 190500 h 858837"/>
              <a:gd name="connsiteX2" fmla="*/ 1119187 w 5770562"/>
              <a:gd name="connsiteY2" fmla="*/ 247650 h 858837"/>
              <a:gd name="connsiteX3" fmla="*/ 748697 w 5770562"/>
              <a:gd name="connsiteY3" fmla="*/ 304800 h 858837"/>
              <a:gd name="connsiteX4" fmla="*/ 556672 w 5770562"/>
              <a:gd name="connsiteY4" fmla="*/ 295275 h 858837"/>
              <a:gd name="connsiteX5" fmla="*/ 376237 w 5770562"/>
              <a:gd name="connsiteY5" fmla="*/ 276225 h 858837"/>
              <a:gd name="connsiteX6" fmla="*/ 52387 w 5770562"/>
              <a:gd name="connsiteY6" fmla="*/ 314325 h 858837"/>
              <a:gd name="connsiteX7" fmla="*/ 61912 w 5770562"/>
              <a:gd name="connsiteY7" fmla="*/ 533400 h 858837"/>
              <a:gd name="connsiteX8" fmla="*/ 185737 w 5770562"/>
              <a:gd name="connsiteY8" fmla="*/ 657225 h 858837"/>
              <a:gd name="connsiteX9" fmla="*/ 300037 w 5770562"/>
              <a:gd name="connsiteY9" fmla="*/ 781050 h 858837"/>
              <a:gd name="connsiteX10" fmla="*/ 414337 w 5770562"/>
              <a:gd name="connsiteY10" fmla="*/ 828675 h 858837"/>
              <a:gd name="connsiteX11" fmla="*/ 709612 w 5770562"/>
              <a:gd name="connsiteY11" fmla="*/ 847725 h 858837"/>
              <a:gd name="connsiteX12" fmla="*/ 862012 w 5770562"/>
              <a:gd name="connsiteY12" fmla="*/ 762000 h 858837"/>
              <a:gd name="connsiteX13" fmla="*/ 1223962 w 5770562"/>
              <a:gd name="connsiteY13" fmla="*/ 704850 h 858837"/>
              <a:gd name="connsiteX14" fmla="*/ 1509712 w 5770562"/>
              <a:gd name="connsiteY14" fmla="*/ 666750 h 858837"/>
              <a:gd name="connsiteX15" fmla="*/ 1824037 w 5770562"/>
              <a:gd name="connsiteY15" fmla="*/ 666750 h 858837"/>
              <a:gd name="connsiteX16" fmla="*/ 2319337 w 5770562"/>
              <a:gd name="connsiteY16" fmla="*/ 657225 h 858837"/>
              <a:gd name="connsiteX17" fmla="*/ 3033712 w 5770562"/>
              <a:gd name="connsiteY17" fmla="*/ 657225 h 858837"/>
              <a:gd name="connsiteX18" fmla="*/ 3643312 w 5770562"/>
              <a:gd name="connsiteY18" fmla="*/ 676275 h 858837"/>
              <a:gd name="connsiteX19" fmla="*/ 4043362 w 5770562"/>
              <a:gd name="connsiteY19" fmla="*/ 676275 h 858837"/>
              <a:gd name="connsiteX20" fmla="*/ 4691062 w 5770562"/>
              <a:gd name="connsiteY20" fmla="*/ 657225 h 858837"/>
              <a:gd name="connsiteX21" fmla="*/ 5119687 w 5770562"/>
              <a:gd name="connsiteY21" fmla="*/ 542925 h 858837"/>
              <a:gd name="connsiteX22" fmla="*/ 5567362 w 5770562"/>
              <a:gd name="connsiteY22" fmla="*/ 457200 h 858837"/>
              <a:gd name="connsiteX23" fmla="*/ 5767387 w 5770562"/>
              <a:gd name="connsiteY23" fmla="*/ 333375 h 858837"/>
              <a:gd name="connsiteX24" fmla="*/ 5548312 w 5770562"/>
              <a:gd name="connsiteY24" fmla="*/ 200025 h 858837"/>
              <a:gd name="connsiteX25" fmla="*/ 5367337 w 5770562"/>
              <a:gd name="connsiteY25" fmla="*/ 114300 h 858837"/>
              <a:gd name="connsiteX26" fmla="*/ 5072062 w 5770562"/>
              <a:gd name="connsiteY26" fmla="*/ 76200 h 858837"/>
              <a:gd name="connsiteX27" fmla="*/ 4729162 w 5770562"/>
              <a:gd name="connsiteY27" fmla="*/ 38100 h 858837"/>
              <a:gd name="connsiteX28" fmla="*/ 4329112 w 5770562"/>
              <a:gd name="connsiteY28" fmla="*/ 9525 h 858837"/>
              <a:gd name="connsiteX29" fmla="*/ 3805237 w 5770562"/>
              <a:gd name="connsiteY29" fmla="*/ 95250 h 858837"/>
              <a:gd name="connsiteX30" fmla="*/ 3367087 w 5770562"/>
              <a:gd name="connsiteY30" fmla="*/ 95250 h 858837"/>
              <a:gd name="connsiteX31" fmla="*/ 2881312 w 5770562"/>
              <a:gd name="connsiteY31" fmla="*/ 171450 h 858837"/>
              <a:gd name="connsiteX32" fmla="*/ 2471737 w 5770562"/>
              <a:gd name="connsiteY32" fmla="*/ 180975 h 858837"/>
              <a:gd name="connsiteX33" fmla="*/ 2157412 w 5770562"/>
              <a:gd name="connsiteY33" fmla="*/ 190500 h 858837"/>
              <a:gd name="connsiteX34" fmla="*/ 1833562 w 5770562"/>
              <a:gd name="connsiteY34" fmla="*/ 171450 h 858837"/>
              <a:gd name="connsiteX0" fmla="*/ 1833562 w 5770562"/>
              <a:gd name="connsiteY0" fmla="*/ 171450 h 853583"/>
              <a:gd name="connsiteX1" fmla="*/ 1357312 w 5770562"/>
              <a:gd name="connsiteY1" fmla="*/ 190500 h 853583"/>
              <a:gd name="connsiteX2" fmla="*/ 1119187 w 5770562"/>
              <a:gd name="connsiteY2" fmla="*/ 247650 h 853583"/>
              <a:gd name="connsiteX3" fmla="*/ 748697 w 5770562"/>
              <a:gd name="connsiteY3" fmla="*/ 304800 h 853583"/>
              <a:gd name="connsiteX4" fmla="*/ 556672 w 5770562"/>
              <a:gd name="connsiteY4" fmla="*/ 295275 h 853583"/>
              <a:gd name="connsiteX5" fmla="*/ 376237 w 5770562"/>
              <a:gd name="connsiteY5" fmla="*/ 276225 h 853583"/>
              <a:gd name="connsiteX6" fmla="*/ 52387 w 5770562"/>
              <a:gd name="connsiteY6" fmla="*/ 314325 h 853583"/>
              <a:gd name="connsiteX7" fmla="*/ 61912 w 5770562"/>
              <a:gd name="connsiteY7" fmla="*/ 533400 h 853583"/>
              <a:gd name="connsiteX8" fmla="*/ 185737 w 5770562"/>
              <a:gd name="connsiteY8" fmla="*/ 657225 h 853583"/>
              <a:gd name="connsiteX9" fmla="*/ 300037 w 5770562"/>
              <a:gd name="connsiteY9" fmla="*/ 781050 h 853583"/>
              <a:gd name="connsiteX10" fmla="*/ 414337 w 5770562"/>
              <a:gd name="connsiteY10" fmla="*/ 828675 h 853583"/>
              <a:gd name="connsiteX11" fmla="*/ 671887 w 5770562"/>
              <a:gd name="connsiteY11" fmla="*/ 842471 h 853583"/>
              <a:gd name="connsiteX12" fmla="*/ 862012 w 5770562"/>
              <a:gd name="connsiteY12" fmla="*/ 762000 h 853583"/>
              <a:gd name="connsiteX13" fmla="*/ 1223962 w 5770562"/>
              <a:gd name="connsiteY13" fmla="*/ 704850 h 853583"/>
              <a:gd name="connsiteX14" fmla="*/ 1509712 w 5770562"/>
              <a:gd name="connsiteY14" fmla="*/ 666750 h 853583"/>
              <a:gd name="connsiteX15" fmla="*/ 1824037 w 5770562"/>
              <a:gd name="connsiteY15" fmla="*/ 666750 h 853583"/>
              <a:gd name="connsiteX16" fmla="*/ 2319337 w 5770562"/>
              <a:gd name="connsiteY16" fmla="*/ 657225 h 853583"/>
              <a:gd name="connsiteX17" fmla="*/ 3033712 w 5770562"/>
              <a:gd name="connsiteY17" fmla="*/ 657225 h 853583"/>
              <a:gd name="connsiteX18" fmla="*/ 3643312 w 5770562"/>
              <a:gd name="connsiteY18" fmla="*/ 676275 h 853583"/>
              <a:gd name="connsiteX19" fmla="*/ 4043362 w 5770562"/>
              <a:gd name="connsiteY19" fmla="*/ 676275 h 853583"/>
              <a:gd name="connsiteX20" fmla="*/ 4691062 w 5770562"/>
              <a:gd name="connsiteY20" fmla="*/ 657225 h 853583"/>
              <a:gd name="connsiteX21" fmla="*/ 5119687 w 5770562"/>
              <a:gd name="connsiteY21" fmla="*/ 542925 h 853583"/>
              <a:gd name="connsiteX22" fmla="*/ 5567362 w 5770562"/>
              <a:gd name="connsiteY22" fmla="*/ 457200 h 853583"/>
              <a:gd name="connsiteX23" fmla="*/ 5767387 w 5770562"/>
              <a:gd name="connsiteY23" fmla="*/ 333375 h 853583"/>
              <a:gd name="connsiteX24" fmla="*/ 5548312 w 5770562"/>
              <a:gd name="connsiteY24" fmla="*/ 200025 h 853583"/>
              <a:gd name="connsiteX25" fmla="*/ 5367337 w 5770562"/>
              <a:gd name="connsiteY25" fmla="*/ 114300 h 853583"/>
              <a:gd name="connsiteX26" fmla="*/ 5072062 w 5770562"/>
              <a:gd name="connsiteY26" fmla="*/ 76200 h 853583"/>
              <a:gd name="connsiteX27" fmla="*/ 4729162 w 5770562"/>
              <a:gd name="connsiteY27" fmla="*/ 38100 h 853583"/>
              <a:gd name="connsiteX28" fmla="*/ 4329112 w 5770562"/>
              <a:gd name="connsiteY28" fmla="*/ 9525 h 853583"/>
              <a:gd name="connsiteX29" fmla="*/ 3805237 w 5770562"/>
              <a:gd name="connsiteY29" fmla="*/ 95250 h 853583"/>
              <a:gd name="connsiteX30" fmla="*/ 3367087 w 5770562"/>
              <a:gd name="connsiteY30" fmla="*/ 95250 h 853583"/>
              <a:gd name="connsiteX31" fmla="*/ 2881312 w 5770562"/>
              <a:gd name="connsiteY31" fmla="*/ 171450 h 853583"/>
              <a:gd name="connsiteX32" fmla="*/ 2471737 w 5770562"/>
              <a:gd name="connsiteY32" fmla="*/ 180975 h 853583"/>
              <a:gd name="connsiteX33" fmla="*/ 2157412 w 5770562"/>
              <a:gd name="connsiteY33" fmla="*/ 190500 h 853583"/>
              <a:gd name="connsiteX34" fmla="*/ 1833562 w 5770562"/>
              <a:gd name="connsiteY34" fmla="*/ 171450 h 853583"/>
              <a:gd name="connsiteX0" fmla="*/ 1833562 w 5770562"/>
              <a:gd name="connsiteY0" fmla="*/ 171450 h 832511"/>
              <a:gd name="connsiteX1" fmla="*/ 1357312 w 5770562"/>
              <a:gd name="connsiteY1" fmla="*/ 190500 h 832511"/>
              <a:gd name="connsiteX2" fmla="*/ 1119187 w 5770562"/>
              <a:gd name="connsiteY2" fmla="*/ 247650 h 832511"/>
              <a:gd name="connsiteX3" fmla="*/ 748697 w 5770562"/>
              <a:gd name="connsiteY3" fmla="*/ 304800 h 832511"/>
              <a:gd name="connsiteX4" fmla="*/ 556672 w 5770562"/>
              <a:gd name="connsiteY4" fmla="*/ 295275 h 832511"/>
              <a:gd name="connsiteX5" fmla="*/ 376237 w 5770562"/>
              <a:gd name="connsiteY5" fmla="*/ 276225 h 832511"/>
              <a:gd name="connsiteX6" fmla="*/ 52387 w 5770562"/>
              <a:gd name="connsiteY6" fmla="*/ 314325 h 832511"/>
              <a:gd name="connsiteX7" fmla="*/ 61912 w 5770562"/>
              <a:gd name="connsiteY7" fmla="*/ 533400 h 832511"/>
              <a:gd name="connsiteX8" fmla="*/ 185737 w 5770562"/>
              <a:gd name="connsiteY8" fmla="*/ 657225 h 832511"/>
              <a:gd name="connsiteX9" fmla="*/ 300037 w 5770562"/>
              <a:gd name="connsiteY9" fmla="*/ 781050 h 832511"/>
              <a:gd name="connsiteX10" fmla="*/ 414337 w 5770562"/>
              <a:gd name="connsiteY10" fmla="*/ 828675 h 832511"/>
              <a:gd name="connsiteX11" fmla="*/ 633482 w 5770562"/>
              <a:gd name="connsiteY11" fmla="*/ 804066 h 832511"/>
              <a:gd name="connsiteX12" fmla="*/ 862012 w 5770562"/>
              <a:gd name="connsiteY12" fmla="*/ 762000 h 832511"/>
              <a:gd name="connsiteX13" fmla="*/ 1223962 w 5770562"/>
              <a:gd name="connsiteY13" fmla="*/ 704850 h 832511"/>
              <a:gd name="connsiteX14" fmla="*/ 1509712 w 5770562"/>
              <a:gd name="connsiteY14" fmla="*/ 666750 h 832511"/>
              <a:gd name="connsiteX15" fmla="*/ 1824037 w 5770562"/>
              <a:gd name="connsiteY15" fmla="*/ 666750 h 832511"/>
              <a:gd name="connsiteX16" fmla="*/ 2319337 w 5770562"/>
              <a:gd name="connsiteY16" fmla="*/ 657225 h 832511"/>
              <a:gd name="connsiteX17" fmla="*/ 3033712 w 5770562"/>
              <a:gd name="connsiteY17" fmla="*/ 657225 h 832511"/>
              <a:gd name="connsiteX18" fmla="*/ 3643312 w 5770562"/>
              <a:gd name="connsiteY18" fmla="*/ 676275 h 832511"/>
              <a:gd name="connsiteX19" fmla="*/ 4043362 w 5770562"/>
              <a:gd name="connsiteY19" fmla="*/ 676275 h 832511"/>
              <a:gd name="connsiteX20" fmla="*/ 4691062 w 5770562"/>
              <a:gd name="connsiteY20" fmla="*/ 657225 h 832511"/>
              <a:gd name="connsiteX21" fmla="*/ 5119687 w 5770562"/>
              <a:gd name="connsiteY21" fmla="*/ 542925 h 832511"/>
              <a:gd name="connsiteX22" fmla="*/ 5567362 w 5770562"/>
              <a:gd name="connsiteY22" fmla="*/ 457200 h 832511"/>
              <a:gd name="connsiteX23" fmla="*/ 5767387 w 5770562"/>
              <a:gd name="connsiteY23" fmla="*/ 333375 h 832511"/>
              <a:gd name="connsiteX24" fmla="*/ 5548312 w 5770562"/>
              <a:gd name="connsiteY24" fmla="*/ 200025 h 832511"/>
              <a:gd name="connsiteX25" fmla="*/ 5367337 w 5770562"/>
              <a:gd name="connsiteY25" fmla="*/ 114300 h 832511"/>
              <a:gd name="connsiteX26" fmla="*/ 5072062 w 5770562"/>
              <a:gd name="connsiteY26" fmla="*/ 76200 h 832511"/>
              <a:gd name="connsiteX27" fmla="*/ 4729162 w 5770562"/>
              <a:gd name="connsiteY27" fmla="*/ 38100 h 832511"/>
              <a:gd name="connsiteX28" fmla="*/ 4329112 w 5770562"/>
              <a:gd name="connsiteY28" fmla="*/ 9525 h 832511"/>
              <a:gd name="connsiteX29" fmla="*/ 3805237 w 5770562"/>
              <a:gd name="connsiteY29" fmla="*/ 95250 h 832511"/>
              <a:gd name="connsiteX30" fmla="*/ 3367087 w 5770562"/>
              <a:gd name="connsiteY30" fmla="*/ 95250 h 832511"/>
              <a:gd name="connsiteX31" fmla="*/ 2881312 w 5770562"/>
              <a:gd name="connsiteY31" fmla="*/ 171450 h 832511"/>
              <a:gd name="connsiteX32" fmla="*/ 2471737 w 5770562"/>
              <a:gd name="connsiteY32" fmla="*/ 180975 h 832511"/>
              <a:gd name="connsiteX33" fmla="*/ 2157412 w 5770562"/>
              <a:gd name="connsiteY33" fmla="*/ 190500 h 832511"/>
              <a:gd name="connsiteX34" fmla="*/ 1833562 w 5770562"/>
              <a:gd name="connsiteY34"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825507 w 5770562"/>
              <a:gd name="connsiteY3" fmla="*/ 304801 h 832511"/>
              <a:gd name="connsiteX4" fmla="*/ 556672 w 5770562"/>
              <a:gd name="connsiteY4" fmla="*/ 295275 h 832511"/>
              <a:gd name="connsiteX5" fmla="*/ 376237 w 5770562"/>
              <a:gd name="connsiteY5" fmla="*/ 276225 h 832511"/>
              <a:gd name="connsiteX6" fmla="*/ 52387 w 5770562"/>
              <a:gd name="connsiteY6" fmla="*/ 314325 h 832511"/>
              <a:gd name="connsiteX7" fmla="*/ 61912 w 5770562"/>
              <a:gd name="connsiteY7" fmla="*/ 533400 h 832511"/>
              <a:gd name="connsiteX8" fmla="*/ 185737 w 5770562"/>
              <a:gd name="connsiteY8" fmla="*/ 657225 h 832511"/>
              <a:gd name="connsiteX9" fmla="*/ 300037 w 5770562"/>
              <a:gd name="connsiteY9" fmla="*/ 781050 h 832511"/>
              <a:gd name="connsiteX10" fmla="*/ 414337 w 5770562"/>
              <a:gd name="connsiteY10" fmla="*/ 828675 h 832511"/>
              <a:gd name="connsiteX11" fmla="*/ 633482 w 5770562"/>
              <a:gd name="connsiteY11" fmla="*/ 804066 h 832511"/>
              <a:gd name="connsiteX12" fmla="*/ 862012 w 5770562"/>
              <a:gd name="connsiteY12" fmla="*/ 762000 h 832511"/>
              <a:gd name="connsiteX13" fmla="*/ 1223962 w 5770562"/>
              <a:gd name="connsiteY13" fmla="*/ 704850 h 832511"/>
              <a:gd name="connsiteX14" fmla="*/ 1509712 w 5770562"/>
              <a:gd name="connsiteY14" fmla="*/ 666750 h 832511"/>
              <a:gd name="connsiteX15" fmla="*/ 1824037 w 5770562"/>
              <a:gd name="connsiteY15" fmla="*/ 666750 h 832511"/>
              <a:gd name="connsiteX16" fmla="*/ 2319337 w 5770562"/>
              <a:gd name="connsiteY16" fmla="*/ 657225 h 832511"/>
              <a:gd name="connsiteX17" fmla="*/ 3033712 w 5770562"/>
              <a:gd name="connsiteY17" fmla="*/ 657225 h 832511"/>
              <a:gd name="connsiteX18" fmla="*/ 3643312 w 5770562"/>
              <a:gd name="connsiteY18" fmla="*/ 676275 h 832511"/>
              <a:gd name="connsiteX19" fmla="*/ 4043362 w 5770562"/>
              <a:gd name="connsiteY19" fmla="*/ 676275 h 832511"/>
              <a:gd name="connsiteX20" fmla="*/ 4691062 w 5770562"/>
              <a:gd name="connsiteY20" fmla="*/ 657225 h 832511"/>
              <a:gd name="connsiteX21" fmla="*/ 5119687 w 5770562"/>
              <a:gd name="connsiteY21" fmla="*/ 542925 h 832511"/>
              <a:gd name="connsiteX22" fmla="*/ 5567362 w 5770562"/>
              <a:gd name="connsiteY22" fmla="*/ 457200 h 832511"/>
              <a:gd name="connsiteX23" fmla="*/ 5767387 w 5770562"/>
              <a:gd name="connsiteY23" fmla="*/ 333375 h 832511"/>
              <a:gd name="connsiteX24" fmla="*/ 5548312 w 5770562"/>
              <a:gd name="connsiteY24" fmla="*/ 200025 h 832511"/>
              <a:gd name="connsiteX25" fmla="*/ 5367337 w 5770562"/>
              <a:gd name="connsiteY25" fmla="*/ 114300 h 832511"/>
              <a:gd name="connsiteX26" fmla="*/ 5072062 w 5770562"/>
              <a:gd name="connsiteY26" fmla="*/ 76200 h 832511"/>
              <a:gd name="connsiteX27" fmla="*/ 4729162 w 5770562"/>
              <a:gd name="connsiteY27" fmla="*/ 38100 h 832511"/>
              <a:gd name="connsiteX28" fmla="*/ 4329112 w 5770562"/>
              <a:gd name="connsiteY28" fmla="*/ 9525 h 832511"/>
              <a:gd name="connsiteX29" fmla="*/ 3805237 w 5770562"/>
              <a:gd name="connsiteY29" fmla="*/ 95250 h 832511"/>
              <a:gd name="connsiteX30" fmla="*/ 3367087 w 5770562"/>
              <a:gd name="connsiteY30" fmla="*/ 95250 h 832511"/>
              <a:gd name="connsiteX31" fmla="*/ 2881312 w 5770562"/>
              <a:gd name="connsiteY31" fmla="*/ 171450 h 832511"/>
              <a:gd name="connsiteX32" fmla="*/ 2471737 w 5770562"/>
              <a:gd name="connsiteY32" fmla="*/ 180975 h 832511"/>
              <a:gd name="connsiteX33" fmla="*/ 2157412 w 5770562"/>
              <a:gd name="connsiteY33" fmla="*/ 190500 h 832511"/>
              <a:gd name="connsiteX34" fmla="*/ 1833562 w 5770562"/>
              <a:gd name="connsiteY34"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787102 w 5770562"/>
              <a:gd name="connsiteY3" fmla="*/ 304801 h 832511"/>
              <a:gd name="connsiteX4" fmla="*/ 556672 w 5770562"/>
              <a:gd name="connsiteY4" fmla="*/ 295275 h 832511"/>
              <a:gd name="connsiteX5" fmla="*/ 376237 w 5770562"/>
              <a:gd name="connsiteY5" fmla="*/ 276225 h 832511"/>
              <a:gd name="connsiteX6" fmla="*/ 52387 w 5770562"/>
              <a:gd name="connsiteY6" fmla="*/ 314325 h 832511"/>
              <a:gd name="connsiteX7" fmla="*/ 61912 w 5770562"/>
              <a:gd name="connsiteY7" fmla="*/ 533400 h 832511"/>
              <a:gd name="connsiteX8" fmla="*/ 185737 w 5770562"/>
              <a:gd name="connsiteY8" fmla="*/ 657225 h 832511"/>
              <a:gd name="connsiteX9" fmla="*/ 300037 w 5770562"/>
              <a:gd name="connsiteY9" fmla="*/ 781050 h 832511"/>
              <a:gd name="connsiteX10" fmla="*/ 414337 w 5770562"/>
              <a:gd name="connsiteY10" fmla="*/ 828675 h 832511"/>
              <a:gd name="connsiteX11" fmla="*/ 633482 w 5770562"/>
              <a:gd name="connsiteY11" fmla="*/ 804066 h 832511"/>
              <a:gd name="connsiteX12" fmla="*/ 862012 w 5770562"/>
              <a:gd name="connsiteY12" fmla="*/ 762000 h 832511"/>
              <a:gd name="connsiteX13" fmla="*/ 1223962 w 5770562"/>
              <a:gd name="connsiteY13" fmla="*/ 704850 h 832511"/>
              <a:gd name="connsiteX14" fmla="*/ 1509712 w 5770562"/>
              <a:gd name="connsiteY14" fmla="*/ 666750 h 832511"/>
              <a:gd name="connsiteX15" fmla="*/ 1824037 w 5770562"/>
              <a:gd name="connsiteY15" fmla="*/ 666750 h 832511"/>
              <a:gd name="connsiteX16" fmla="*/ 2319337 w 5770562"/>
              <a:gd name="connsiteY16" fmla="*/ 657225 h 832511"/>
              <a:gd name="connsiteX17" fmla="*/ 3033712 w 5770562"/>
              <a:gd name="connsiteY17" fmla="*/ 657225 h 832511"/>
              <a:gd name="connsiteX18" fmla="*/ 3643312 w 5770562"/>
              <a:gd name="connsiteY18" fmla="*/ 676275 h 832511"/>
              <a:gd name="connsiteX19" fmla="*/ 4043362 w 5770562"/>
              <a:gd name="connsiteY19" fmla="*/ 676275 h 832511"/>
              <a:gd name="connsiteX20" fmla="*/ 4691062 w 5770562"/>
              <a:gd name="connsiteY20" fmla="*/ 657225 h 832511"/>
              <a:gd name="connsiteX21" fmla="*/ 5119687 w 5770562"/>
              <a:gd name="connsiteY21" fmla="*/ 542925 h 832511"/>
              <a:gd name="connsiteX22" fmla="*/ 5567362 w 5770562"/>
              <a:gd name="connsiteY22" fmla="*/ 457200 h 832511"/>
              <a:gd name="connsiteX23" fmla="*/ 5767387 w 5770562"/>
              <a:gd name="connsiteY23" fmla="*/ 333375 h 832511"/>
              <a:gd name="connsiteX24" fmla="*/ 5548312 w 5770562"/>
              <a:gd name="connsiteY24" fmla="*/ 200025 h 832511"/>
              <a:gd name="connsiteX25" fmla="*/ 5367337 w 5770562"/>
              <a:gd name="connsiteY25" fmla="*/ 114300 h 832511"/>
              <a:gd name="connsiteX26" fmla="*/ 5072062 w 5770562"/>
              <a:gd name="connsiteY26" fmla="*/ 76200 h 832511"/>
              <a:gd name="connsiteX27" fmla="*/ 4729162 w 5770562"/>
              <a:gd name="connsiteY27" fmla="*/ 38100 h 832511"/>
              <a:gd name="connsiteX28" fmla="*/ 4329112 w 5770562"/>
              <a:gd name="connsiteY28" fmla="*/ 9525 h 832511"/>
              <a:gd name="connsiteX29" fmla="*/ 3805237 w 5770562"/>
              <a:gd name="connsiteY29" fmla="*/ 95250 h 832511"/>
              <a:gd name="connsiteX30" fmla="*/ 3367087 w 5770562"/>
              <a:gd name="connsiteY30" fmla="*/ 95250 h 832511"/>
              <a:gd name="connsiteX31" fmla="*/ 2881312 w 5770562"/>
              <a:gd name="connsiteY31" fmla="*/ 171450 h 832511"/>
              <a:gd name="connsiteX32" fmla="*/ 2471737 w 5770562"/>
              <a:gd name="connsiteY32" fmla="*/ 180975 h 832511"/>
              <a:gd name="connsiteX33" fmla="*/ 2157412 w 5770562"/>
              <a:gd name="connsiteY33" fmla="*/ 190500 h 832511"/>
              <a:gd name="connsiteX34" fmla="*/ 1833562 w 5770562"/>
              <a:gd name="connsiteY34"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787102 w 5770562"/>
              <a:gd name="connsiteY3" fmla="*/ 304801 h 832511"/>
              <a:gd name="connsiteX4" fmla="*/ 947737 w 5770562"/>
              <a:gd name="connsiteY4" fmla="*/ 266701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787102 w 5770562"/>
              <a:gd name="connsiteY3" fmla="*/ 304801 h 832511"/>
              <a:gd name="connsiteX4" fmla="*/ 863912 w 5770562"/>
              <a:gd name="connsiteY4" fmla="*/ 189586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940722 w 5770562"/>
              <a:gd name="connsiteY3" fmla="*/ 304801 h 832511"/>
              <a:gd name="connsiteX4" fmla="*/ 863912 w 5770562"/>
              <a:gd name="connsiteY4" fmla="*/ 189586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940722 w 5770562"/>
              <a:gd name="connsiteY3" fmla="*/ 304801 h 832511"/>
              <a:gd name="connsiteX4" fmla="*/ 748697 w 5770562"/>
              <a:gd name="connsiteY4" fmla="*/ 189586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959772 w 5770562"/>
              <a:gd name="connsiteY3" fmla="*/ 304801 h 832511"/>
              <a:gd name="connsiteX4" fmla="*/ 748697 w 5770562"/>
              <a:gd name="connsiteY4" fmla="*/ 189586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959772 w 5770562"/>
              <a:gd name="connsiteY3" fmla="*/ 304801 h 832511"/>
              <a:gd name="connsiteX4" fmla="*/ 720122 w 5770562"/>
              <a:gd name="connsiteY4" fmla="*/ 180061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959772 w 5770562"/>
              <a:gd name="connsiteY3" fmla="*/ 304801 h 832511"/>
              <a:gd name="connsiteX4" fmla="*/ 720122 w 5770562"/>
              <a:gd name="connsiteY4" fmla="*/ 180061 h 832511"/>
              <a:gd name="connsiteX5" fmla="*/ 556672 w 5770562"/>
              <a:gd name="connsiteY5" fmla="*/ 295275 h 832511"/>
              <a:gd name="connsiteX6" fmla="*/ 376237 w 5770562"/>
              <a:gd name="connsiteY6" fmla="*/ 276225 h 832511"/>
              <a:gd name="connsiteX7" fmla="*/ 52387 w 5770562"/>
              <a:gd name="connsiteY7" fmla="*/ 314325 h 832511"/>
              <a:gd name="connsiteX8" fmla="*/ 61912 w 5770562"/>
              <a:gd name="connsiteY8" fmla="*/ 533400 h 832511"/>
              <a:gd name="connsiteX9" fmla="*/ 185737 w 5770562"/>
              <a:gd name="connsiteY9" fmla="*/ 657225 h 832511"/>
              <a:gd name="connsiteX10" fmla="*/ 300037 w 5770562"/>
              <a:gd name="connsiteY10" fmla="*/ 781050 h 832511"/>
              <a:gd name="connsiteX11" fmla="*/ 414337 w 5770562"/>
              <a:gd name="connsiteY11" fmla="*/ 828675 h 832511"/>
              <a:gd name="connsiteX12" fmla="*/ 633482 w 5770562"/>
              <a:gd name="connsiteY12" fmla="*/ 804066 h 832511"/>
              <a:gd name="connsiteX13" fmla="*/ 862012 w 5770562"/>
              <a:gd name="connsiteY13" fmla="*/ 762000 h 832511"/>
              <a:gd name="connsiteX14" fmla="*/ 1223962 w 5770562"/>
              <a:gd name="connsiteY14" fmla="*/ 704850 h 832511"/>
              <a:gd name="connsiteX15" fmla="*/ 1509712 w 5770562"/>
              <a:gd name="connsiteY15" fmla="*/ 666750 h 832511"/>
              <a:gd name="connsiteX16" fmla="*/ 1824037 w 5770562"/>
              <a:gd name="connsiteY16" fmla="*/ 666750 h 832511"/>
              <a:gd name="connsiteX17" fmla="*/ 2319337 w 5770562"/>
              <a:gd name="connsiteY17" fmla="*/ 657225 h 832511"/>
              <a:gd name="connsiteX18" fmla="*/ 3033712 w 5770562"/>
              <a:gd name="connsiteY18" fmla="*/ 657225 h 832511"/>
              <a:gd name="connsiteX19" fmla="*/ 3643312 w 5770562"/>
              <a:gd name="connsiteY19" fmla="*/ 676275 h 832511"/>
              <a:gd name="connsiteX20" fmla="*/ 4043362 w 5770562"/>
              <a:gd name="connsiteY20" fmla="*/ 676275 h 832511"/>
              <a:gd name="connsiteX21" fmla="*/ 4691062 w 5770562"/>
              <a:gd name="connsiteY21" fmla="*/ 657225 h 832511"/>
              <a:gd name="connsiteX22" fmla="*/ 5119687 w 5770562"/>
              <a:gd name="connsiteY22" fmla="*/ 542925 h 832511"/>
              <a:gd name="connsiteX23" fmla="*/ 5567362 w 5770562"/>
              <a:gd name="connsiteY23" fmla="*/ 457200 h 832511"/>
              <a:gd name="connsiteX24" fmla="*/ 5767387 w 5770562"/>
              <a:gd name="connsiteY24" fmla="*/ 333375 h 832511"/>
              <a:gd name="connsiteX25" fmla="*/ 5548312 w 5770562"/>
              <a:gd name="connsiteY25" fmla="*/ 200025 h 832511"/>
              <a:gd name="connsiteX26" fmla="*/ 5367337 w 5770562"/>
              <a:gd name="connsiteY26" fmla="*/ 114300 h 832511"/>
              <a:gd name="connsiteX27" fmla="*/ 5072062 w 5770562"/>
              <a:gd name="connsiteY27" fmla="*/ 76200 h 832511"/>
              <a:gd name="connsiteX28" fmla="*/ 4729162 w 5770562"/>
              <a:gd name="connsiteY28" fmla="*/ 38100 h 832511"/>
              <a:gd name="connsiteX29" fmla="*/ 4329112 w 5770562"/>
              <a:gd name="connsiteY29" fmla="*/ 9525 h 832511"/>
              <a:gd name="connsiteX30" fmla="*/ 3805237 w 5770562"/>
              <a:gd name="connsiteY30" fmla="*/ 95250 h 832511"/>
              <a:gd name="connsiteX31" fmla="*/ 3367087 w 5770562"/>
              <a:gd name="connsiteY31" fmla="*/ 95250 h 832511"/>
              <a:gd name="connsiteX32" fmla="*/ 2881312 w 5770562"/>
              <a:gd name="connsiteY32" fmla="*/ 171450 h 832511"/>
              <a:gd name="connsiteX33" fmla="*/ 2471737 w 5770562"/>
              <a:gd name="connsiteY33" fmla="*/ 180975 h 832511"/>
              <a:gd name="connsiteX34" fmla="*/ 2157412 w 5770562"/>
              <a:gd name="connsiteY34" fmla="*/ 190500 h 832511"/>
              <a:gd name="connsiteX35" fmla="*/ 1833562 w 5770562"/>
              <a:gd name="connsiteY35"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959772 w 5770562"/>
              <a:gd name="connsiteY3" fmla="*/ 304801 h 832511"/>
              <a:gd name="connsiteX4" fmla="*/ 556672 w 5770562"/>
              <a:gd name="connsiteY4" fmla="*/ 295275 h 832511"/>
              <a:gd name="connsiteX5" fmla="*/ 376237 w 5770562"/>
              <a:gd name="connsiteY5" fmla="*/ 276225 h 832511"/>
              <a:gd name="connsiteX6" fmla="*/ 52387 w 5770562"/>
              <a:gd name="connsiteY6" fmla="*/ 314325 h 832511"/>
              <a:gd name="connsiteX7" fmla="*/ 61912 w 5770562"/>
              <a:gd name="connsiteY7" fmla="*/ 533400 h 832511"/>
              <a:gd name="connsiteX8" fmla="*/ 185737 w 5770562"/>
              <a:gd name="connsiteY8" fmla="*/ 657225 h 832511"/>
              <a:gd name="connsiteX9" fmla="*/ 300037 w 5770562"/>
              <a:gd name="connsiteY9" fmla="*/ 781050 h 832511"/>
              <a:gd name="connsiteX10" fmla="*/ 414337 w 5770562"/>
              <a:gd name="connsiteY10" fmla="*/ 828675 h 832511"/>
              <a:gd name="connsiteX11" fmla="*/ 633482 w 5770562"/>
              <a:gd name="connsiteY11" fmla="*/ 804066 h 832511"/>
              <a:gd name="connsiteX12" fmla="*/ 862012 w 5770562"/>
              <a:gd name="connsiteY12" fmla="*/ 762000 h 832511"/>
              <a:gd name="connsiteX13" fmla="*/ 1223962 w 5770562"/>
              <a:gd name="connsiteY13" fmla="*/ 704850 h 832511"/>
              <a:gd name="connsiteX14" fmla="*/ 1509712 w 5770562"/>
              <a:gd name="connsiteY14" fmla="*/ 666750 h 832511"/>
              <a:gd name="connsiteX15" fmla="*/ 1824037 w 5770562"/>
              <a:gd name="connsiteY15" fmla="*/ 666750 h 832511"/>
              <a:gd name="connsiteX16" fmla="*/ 2319337 w 5770562"/>
              <a:gd name="connsiteY16" fmla="*/ 657225 h 832511"/>
              <a:gd name="connsiteX17" fmla="*/ 3033712 w 5770562"/>
              <a:gd name="connsiteY17" fmla="*/ 657225 h 832511"/>
              <a:gd name="connsiteX18" fmla="*/ 3643312 w 5770562"/>
              <a:gd name="connsiteY18" fmla="*/ 676275 h 832511"/>
              <a:gd name="connsiteX19" fmla="*/ 4043362 w 5770562"/>
              <a:gd name="connsiteY19" fmla="*/ 676275 h 832511"/>
              <a:gd name="connsiteX20" fmla="*/ 4691062 w 5770562"/>
              <a:gd name="connsiteY20" fmla="*/ 657225 h 832511"/>
              <a:gd name="connsiteX21" fmla="*/ 5119687 w 5770562"/>
              <a:gd name="connsiteY21" fmla="*/ 542925 h 832511"/>
              <a:gd name="connsiteX22" fmla="*/ 5567362 w 5770562"/>
              <a:gd name="connsiteY22" fmla="*/ 457200 h 832511"/>
              <a:gd name="connsiteX23" fmla="*/ 5767387 w 5770562"/>
              <a:gd name="connsiteY23" fmla="*/ 333375 h 832511"/>
              <a:gd name="connsiteX24" fmla="*/ 5548312 w 5770562"/>
              <a:gd name="connsiteY24" fmla="*/ 200025 h 832511"/>
              <a:gd name="connsiteX25" fmla="*/ 5367337 w 5770562"/>
              <a:gd name="connsiteY25" fmla="*/ 114300 h 832511"/>
              <a:gd name="connsiteX26" fmla="*/ 5072062 w 5770562"/>
              <a:gd name="connsiteY26" fmla="*/ 76200 h 832511"/>
              <a:gd name="connsiteX27" fmla="*/ 4729162 w 5770562"/>
              <a:gd name="connsiteY27" fmla="*/ 38100 h 832511"/>
              <a:gd name="connsiteX28" fmla="*/ 4329112 w 5770562"/>
              <a:gd name="connsiteY28" fmla="*/ 9525 h 832511"/>
              <a:gd name="connsiteX29" fmla="*/ 3805237 w 5770562"/>
              <a:gd name="connsiteY29" fmla="*/ 95250 h 832511"/>
              <a:gd name="connsiteX30" fmla="*/ 3367087 w 5770562"/>
              <a:gd name="connsiteY30" fmla="*/ 95250 h 832511"/>
              <a:gd name="connsiteX31" fmla="*/ 2881312 w 5770562"/>
              <a:gd name="connsiteY31" fmla="*/ 171450 h 832511"/>
              <a:gd name="connsiteX32" fmla="*/ 2471737 w 5770562"/>
              <a:gd name="connsiteY32" fmla="*/ 180975 h 832511"/>
              <a:gd name="connsiteX33" fmla="*/ 2157412 w 5770562"/>
              <a:gd name="connsiteY33" fmla="*/ 190500 h 832511"/>
              <a:gd name="connsiteX34" fmla="*/ 1833562 w 5770562"/>
              <a:gd name="connsiteY34"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807372 w 5770562"/>
              <a:gd name="connsiteY3" fmla="*/ 304801 h 832511"/>
              <a:gd name="connsiteX4" fmla="*/ 556672 w 5770562"/>
              <a:gd name="connsiteY4" fmla="*/ 295275 h 832511"/>
              <a:gd name="connsiteX5" fmla="*/ 376237 w 5770562"/>
              <a:gd name="connsiteY5" fmla="*/ 276225 h 832511"/>
              <a:gd name="connsiteX6" fmla="*/ 52387 w 5770562"/>
              <a:gd name="connsiteY6" fmla="*/ 314325 h 832511"/>
              <a:gd name="connsiteX7" fmla="*/ 61912 w 5770562"/>
              <a:gd name="connsiteY7" fmla="*/ 533400 h 832511"/>
              <a:gd name="connsiteX8" fmla="*/ 185737 w 5770562"/>
              <a:gd name="connsiteY8" fmla="*/ 657225 h 832511"/>
              <a:gd name="connsiteX9" fmla="*/ 300037 w 5770562"/>
              <a:gd name="connsiteY9" fmla="*/ 781050 h 832511"/>
              <a:gd name="connsiteX10" fmla="*/ 414337 w 5770562"/>
              <a:gd name="connsiteY10" fmla="*/ 828675 h 832511"/>
              <a:gd name="connsiteX11" fmla="*/ 633482 w 5770562"/>
              <a:gd name="connsiteY11" fmla="*/ 804066 h 832511"/>
              <a:gd name="connsiteX12" fmla="*/ 862012 w 5770562"/>
              <a:gd name="connsiteY12" fmla="*/ 762000 h 832511"/>
              <a:gd name="connsiteX13" fmla="*/ 1223962 w 5770562"/>
              <a:gd name="connsiteY13" fmla="*/ 704850 h 832511"/>
              <a:gd name="connsiteX14" fmla="*/ 1509712 w 5770562"/>
              <a:gd name="connsiteY14" fmla="*/ 666750 h 832511"/>
              <a:gd name="connsiteX15" fmla="*/ 1824037 w 5770562"/>
              <a:gd name="connsiteY15" fmla="*/ 666750 h 832511"/>
              <a:gd name="connsiteX16" fmla="*/ 2319337 w 5770562"/>
              <a:gd name="connsiteY16" fmla="*/ 657225 h 832511"/>
              <a:gd name="connsiteX17" fmla="*/ 3033712 w 5770562"/>
              <a:gd name="connsiteY17" fmla="*/ 657225 h 832511"/>
              <a:gd name="connsiteX18" fmla="*/ 3643312 w 5770562"/>
              <a:gd name="connsiteY18" fmla="*/ 676275 h 832511"/>
              <a:gd name="connsiteX19" fmla="*/ 4043362 w 5770562"/>
              <a:gd name="connsiteY19" fmla="*/ 676275 h 832511"/>
              <a:gd name="connsiteX20" fmla="*/ 4691062 w 5770562"/>
              <a:gd name="connsiteY20" fmla="*/ 657225 h 832511"/>
              <a:gd name="connsiteX21" fmla="*/ 5119687 w 5770562"/>
              <a:gd name="connsiteY21" fmla="*/ 542925 h 832511"/>
              <a:gd name="connsiteX22" fmla="*/ 5567362 w 5770562"/>
              <a:gd name="connsiteY22" fmla="*/ 457200 h 832511"/>
              <a:gd name="connsiteX23" fmla="*/ 5767387 w 5770562"/>
              <a:gd name="connsiteY23" fmla="*/ 333375 h 832511"/>
              <a:gd name="connsiteX24" fmla="*/ 5548312 w 5770562"/>
              <a:gd name="connsiteY24" fmla="*/ 200025 h 832511"/>
              <a:gd name="connsiteX25" fmla="*/ 5367337 w 5770562"/>
              <a:gd name="connsiteY25" fmla="*/ 114300 h 832511"/>
              <a:gd name="connsiteX26" fmla="*/ 5072062 w 5770562"/>
              <a:gd name="connsiteY26" fmla="*/ 76200 h 832511"/>
              <a:gd name="connsiteX27" fmla="*/ 4729162 w 5770562"/>
              <a:gd name="connsiteY27" fmla="*/ 38100 h 832511"/>
              <a:gd name="connsiteX28" fmla="*/ 4329112 w 5770562"/>
              <a:gd name="connsiteY28" fmla="*/ 9525 h 832511"/>
              <a:gd name="connsiteX29" fmla="*/ 3805237 w 5770562"/>
              <a:gd name="connsiteY29" fmla="*/ 95250 h 832511"/>
              <a:gd name="connsiteX30" fmla="*/ 3367087 w 5770562"/>
              <a:gd name="connsiteY30" fmla="*/ 95250 h 832511"/>
              <a:gd name="connsiteX31" fmla="*/ 2881312 w 5770562"/>
              <a:gd name="connsiteY31" fmla="*/ 171450 h 832511"/>
              <a:gd name="connsiteX32" fmla="*/ 2471737 w 5770562"/>
              <a:gd name="connsiteY32" fmla="*/ 180975 h 832511"/>
              <a:gd name="connsiteX33" fmla="*/ 2157412 w 5770562"/>
              <a:gd name="connsiteY33" fmla="*/ 190500 h 832511"/>
              <a:gd name="connsiteX34" fmla="*/ 1833562 w 5770562"/>
              <a:gd name="connsiteY34" fmla="*/ 171450 h 832511"/>
              <a:gd name="connsiteX0" fmla="*/ 1833562 w 5770562"/>
              <a:gd name="connsiteY0" fmla="*/ 171450 h 832511"/>
              <a:gd name="connsiteX1" fmla="*/ 1357312 w 5770562"/>
              <a:gd name="connsiteY1" fmla="*/ 190500 h 832511"/>
              <a:gd name="connsiteX2" fmla="*/ 1119187 w 5770562"/>
              <a:gd name="connsiteY2" fmla="*/ 247650 h 832511"/>
              <a:gd name="connsiteX3" fmla="*/ 807372 w 5770562"/>
              <a:gd name="connsiteY3" fmla="*/ 304801 h 832511"/>
              <a:gd name="connsiteX4" fmla="*/ 556672 w 5770562"/>
              <a:gd name="connsiteY4" fmla="*/ 295275 h 832511"/>
              <a:gd name="connsiteX5" fmla="*/ 376237 w 5770562"/>
              <a:gd name="connsiteY5" fmla="*/ 276225 h 832511"/>
              <a:gd name="connsiteX6" fmla="*/ 52387 w 5770562"/>
              <a:gd name="connsiteY6" fmla="*/ 314325 h 832511"/>
              <a:gd name="connsiteX7" fmla="*/ 61912 w 5770562"/>
              <a:gd name="connsiteY7" fmla="*/ 533400 h 832511"/>
              <a:gd name="connsiteX8" fmla="*/ 185737 w 5770562"/>
              <a:gd name="connsiteY8" fmla="*/ 657225 h 832511"/>
              <a:gd name="connsiteX9" fmla="*/ 300037 w 5770562"/>
              <a:gd name="connsiteY9" fmla="*/ 781050 h 832511"/>
              <a:gd name="connsiteX10" fmla="*/ 414337 w 5770562"/>
              <a:gd name="connsiteY10" fmla="*/ 828675 h 832511"/>
              <a:gd name="connsiteX11" fmla="*/ 633482 w 5770562"/>
              <a:gd name="connsiteY11" fmla="*/ 804066 h 832511"/>
              <a:gd name="connsiteX12" fmla="*/ 862012 w 5770562"/>
              <a:gd name="connsiteY12" fmla="*/ 762000 h 832511"/>
              <a:gd name="connsiteX13" fmla="*/ 1223962 w 5770562"/>
              <a:gd name="connsiteY13" fmla="*/ 704850 h 832511"/>
              <a:gd name="connsiteX14" fmla="*/ 1509712 w 5770562"/>
              <a:gd name="connsiteY14" fmla="*/ 666750 h 832511"/>
              <a:gd name="connsiteX15" fmla="*/ 1824037 w 5770562"/>
              <a:gd name="connsiteY15" fmla="*/ 666750 h 832511"/>
              <a:gd name="connsiteX16" fmla="*/ 2319337 w 5770562"/>
              <a:gd name="connsiteY16" fmla="*/ 657225 h 832511"/>
              <a:gd name="connsiteX17" fmla="*/ 3033712 w 5770562"/>
              <a:gd name="connsiteY17" fmla="*/ 657225 h 832511"/>
              <a:gd name="connsiteX18" fmla="*/ 3643312 w 5770562"/>
              <a:gd name="connsiteY18" fmla="*/ 676275 h 832511"/>
              <a:gd name="connsiteX19" fmla="*/ 4043362 w 5770562"/>
              <a:gd name="connsiteY19" fmla="*/ 676275 h 832511"/>
              <a:gd name="connsiteX20" fmla="*/ 4691062 w 5770562"/>
              <a:gd name="connsiteY20" fmla="*/ 657225 h 832511"/>
              <a:gd name="connsiteX21" fmla="*/ 5119687 w 5770562"/>
              <a:gd name="connsiteY21" fmla="*/ 542925 h 832511"/>
              <a:gd name="connsiteX22" fmla="*/ 5567362 w 5770562"/>
              <a:gd name="connsiteY22" fmla="*/ 457200 h 832511"/>
              <a:gd name="connsiteX23" fmla="*/ 5767387 w 5770562"/>
              <a:gd name="connsiteY23" fmla="*/ 333375 h 832511"/>
              <a:gd name="connsiteX24" fmla="*/ 5548312 w 5770562"/>
              <a:gd name="connsiteY24" fmla="*/ 200025 h 832511"/>
              <a:gd name="connsiteX25" fmla="*/ 5367337 w 5770562"/>
              <a:gd name="connsiteY25" fmla="*/ 114300 h 832511"/>
              <a:gd name="connsiteX26" fmla="*/ 5072062 w 5770562"/>
              <a:gd name="connsiteY26" fmla="*/ 76200 h 832511"/>
              <a:gd name="connsiteX27" fmla="*/ 4729162 w 5770562"/>
              <a:gd name="connsiteY27" fmla="*/ 38100 h 832511"/>
              <a:gd name="connsiteX28" fmla="*/ 4329112 w 5770562"/>
              <a:gd name="connsiteY28" fmla="*/ 9525 h 832511"/>
              <a:gd name="connsiteX29" fmla="*/ 3805237 w 5770562"/>
              <a:gd name="connsiteY29" fmla="*/ 95250 h 832511"/>
              <a:gd name="connsiteX30" fmla="*/ 3367087 w 5770562"/>
              <a:gd name="connsiteY30" fmla="*/ 95250 h 832511"/>
              <a:gd name="connsiteX31" fmla="*/ 2881312 w 5770562"/>
              <a:gd name="connsiteY31" fmla="*/ 171450 h 832511"/>
              <a:gd name="connsiteX32" fmla="*/ 2471737 w 5770562"/>
              <a:gd name="connsiteY32" fmla="*/ 180975 h 832511"/>
              <a:gd name="connsiteX33" fmla="*/ 2157412 w 5770562"/>
              <a:gd name="connsiteY33" fmla="*/ 190500 h 832511"/>
              <a:gd name="connsiteX34" fmla="*/ 1833562 w 5770562"/>
              <a:gd name="connsiteY34" fmla="*/ 171450 h 832511"/>
              <a:gd name="connsiteX0" fmla="*/ 1833562 w 5770562"/>
              <a:gd name="connsiteY0" fmla="*/ 171450 h 832511"/>
              <a:gd name="connsiteX1" fmla="*/ 1357312 w 5770562"/>
              <a:gd name="connsiteY1" fmla="*/ 190500 h 832511"/>
              <a:gd name="connsiteX2" fmla="*/ 807372 w 5770562"/>
              <a:gd name="connsiteY2" fmla="*/ 304801 h 832511"/>
              <a:gd name="connsiteX3" fmla="*/ 556672 w 5770562"/>
              <a:gd name="connsiteY3" fmla="*/ 295275 h 832511"/>
              <a:gd name="connsiteX4" fmla="*/ 376237 w 5770562"/>
              <a:gd name="connsiteY4" fmla="*/ 276225 h 832511"/>
              <a:gd name="connsiteX5" fmla="*/ 52387 w 5770562"/>
              <a:gd name="connsiteY5" fmla="*/ 314325 h 832511"/>
              <a:gd name="connsiteX6" fmla="*/ 61912 w 5770562"/>
              <a:gd name="connsiteY6" fmla="*/ 533400 h 832511"/>
              <a:gd name="connsiteX7" fmla="*/ 185737 w 5770562"/>
              <a:gd name="connsiteY7" fmla="*/ 657225 h 832511"/>
              <a:gd name="connsiteX8" fmla="*/ 300037 w 5770562"/>
              <a:gd name="connsiteY8" fmla="*/ 781050 h 832511"/>
              <a:gd name="connsiteX9" fmla="*/ 414337 w 5770562"/>
              <a:gd name="connsiteY9" fmla="*/ 828675 h 832511"/>
              <a:gd name="connsiteX10" fmla="*/ 633482 w 5770562"/>
              <a:gd name="connsiteY10" fmla="*/ 804066 h 832511"/>
              <a:gd name="connsiteX11" fmla="*/ 862012 w 5770562"/>
              <a:gd name="connsiteY11" fmla="*/ 762000 h 832511"/>
              <a:gd name="connsiteX12" fmla="*/ 1223962 w 5770562"/>
              <a:gd name="connsiteY12" fmla="*/ 704850 h 832511"/>
              <a:gd name="connsiteX13" fmla="*/ 1509712 w 5770562"/>
              <a:gd name="connsiteY13" fmla="*/ 666750 h 832511"/>
              <a:gd name="connsiteX14" fmla="*/ 1824037 w 5770562"/>
              <a:gd name="connsiteY14" fmla="*/ 666750 h 832511"/>
              <a:gd name="connsiteX15" fmla="*/ 2319337 w 5770562"/>
              <a:gd name="connsiteY15" fmla="*/ 657225 h 832511"/>
              <a:gd name="connsiteX16" fmla="*/ 3033712 w 5770562"/>
              <a:gd name="connsiteY16" fmla="*/ 657225 h 832511"/>
              <a:gd name="connsiteX17" fmla="*/ 3643312 w 5770562"/>
              <a:gd name="connsiteY17" fmla="*/ 676275 h 832511"/>
              <a:gd name="connsiteX18" fmla="*/ 4043362 w 5770562"/>
              <a:gd name="connsiteY18" fmla="*/ 676275 h 832511"/>
              <a:gd name="connsiteX19" fmla="*/ 4691062 w 5770562"/>
              <a:gd name="connsiteY19" fmla="*/ 657225 h 832511"/>
              <a:gd name="connsiteX20" fmla="*/ 5119687 w 5770562"/>
              <a:gd name="connsiteY20" fmla="*/ 542925 h 832511"/>
              <a:gd name="connsiteX21" fmla="*/ 5567362 w 5770562"/>
              <a:gd name="connsiteY21" fmla="*/ 457200 h 832511"/>
              <a:gd name="connsiteX22" fmla="*/ 5767387 w 5770562"/>
              <a:gd name="connsiteY22" fmla="*/ 333375 h 832511"/>
              <a:gd name="connsiteX23" fmla="*/ 5548312 w 5770562"/>
              <a:gd name="connsiteY23" fmla="*/ 200025 h 832511"/>
              <a:gd name="connsiteX24" fmla="*/ 5367337 w 5770562"/>
              <a:gd name="connsiteY24" fmla="*/ 114300 h 832511"/>
              <a:gd name="connsiteX25" fmla="*/ 5072062 w 5770562"/>
              <a:gd name="connsiteY25" fmla="*/ 76200 h 832511"/>
              <a:gd name="connsiteX26" fmla="*/ 4729162 w 5770562"/>
              <a:gd name="connsiteY26" fmla="*/ 38100 h 832511"/>
              <a:gd name="connsiteX27" fmla="*/ 4329112 w 5770562"/>
              <a:gd name="connsiteY27" fmla="*/ 9525 h 832511"/>
              <a:gd name="connsiteX28" fmla="*/ 3805237 w 5770562"/>
              <a:gd name="connsiteY28" fmla="*/ 95250 h 832511"/>
              <a:gd name="connsiteX29" fmla="*/ 3367087 w 5770562"/>
              <a:gd name="connsiteY29" fmla="*/ 95250 h 832511"/>
              <a:gd name="connsiteX30" fmla="*/ 2881312 w 5770562"/>
              <a:gd name="connsiteY30" fmla="*/ 171450 h 832511"/>
              <a:gd name="connsiteX31" fmla="*/ 2471737 w 5770562"/>
              <a:gd name="connsiteY31" fmla="*/ 180975 h 832511"/>
              <a:gd name="connsiteX32" fmla="*/ 2157412 w 5770562"/>
              <a:gd name="connsiteY32" fmla="*/ 190500 h 832511"/>
              <a:gd name="connsiteX33" fmla="*/ 1833562 w 5770562"/>
              <a:gd name="connsiteY33" fmla="*/ 171450 h 832511"/>
              <a:gd name="connsiteX0" fmla="*/ 1833562 w 5770562"/>
              <a:gd name="connsiteY0" fmla="*/ 171450 h 832511"/>
              <a:gd name="connsiteX1" fmla="*/ 1357312 w 5770562"/>
              <a:gd name="connsiteY1" fmla="*/ 190500 h 832511"/>
              <a:gd name="connsiteX2" fmla="*/ 556672 w 5770562"/>
              <a:gd name="connsiteY2" fmla="*/ 295275 h 832511"/>
              <a:gd name="connsiteX3" fmla="*/ 376237 w 5770562"/>
              <a:gd name="connsiteY3" fmla="*/ 276225 h 832511"/>
              <a:gd name="connsiteX4" fmla="*/ 52387 w 5770562"/>
              <a:gd name="connsiteY4" fmla="*/ 314325 h 832511"/>
              <a:gd name="connsiteX5" fmla="*/ 61912 w 5770562"/>
              <a:gd name="connsiteY5" fmla="*/ 533400 h 832511"/>
              <a:gd name="connsiteX6" fmla="*/ 185737 w 5770562"/>
              <a:gd name="connsiteY6" fmla="*/ 657225 h 832511"/>
              <a:gd name="connsiteX7" fmla="*/ 300037 w 5770562"/>
              <a:gd name="connsiteY7" fmla="*/ 781050 h 832511"/>
              <a:gd name="connsiteX8" fmla="*/ 414337 w 5770562"/>
              <a:gd name="connsiteY8" fmla="*/ 828675 h 832511"/>
              <a:gd name="connsiteX9" fmla="*/ 633482 w 5770562"/>
              <a:gd name="connsiteY9" fmla="*/ 804066 h 832511"/>
              <a:gd name="connsiteX10" fmla="*/ 862012 w 5770562"/>
              <a:gd name="connsiteY10" fmla="*/ 762000 h 832511"/>
              <a:gd name="connsiteX11" fmla="*/ 1223962 w 5770562"/>
              <a:gd name="connsiteY11" fmla="*/ 704850 h 832511"/>
              <a:gd name="connsiteX12" fmla="*/ 1509712 w 5770562"/>
              <a:gd name="connsiteY12" fmla="*/ 666750 h 832511"/>
              <a:gd name="connsiteX13" fmla="*/ 1824037 w 5770562"/>
              <a:gd name="connsiteY13" fmla="*/ 666750 h 832511"/>
              <a:gd name="connsiteX14" fmla="*/ 2319337 w 5770562"/>
              <a:gd name="connsiteY14" fmla="*/ 657225 h 832511"/>
              <a:gd name="connsiteX15" fmla="*/ 3033712 w 5770562"/>
              <a:gd name="connsiteY15" fmla="*/ 657225 h 832511"/>
              <a:gd name="connsiteX16" fmla="*/ 3643312 w 5770562"/>
              <a:gd name="connsiteY16" fmla="*/ 676275 h 832511"/>
              <a:gd name="connsiteX17" fmla="*/ 4043362 w 5770562"/>
              <a:gd name="connsiteY17" fmla="*/ 676275 h 832511"/>
              <a:gd name="connsiteX18" fmla="*/ 4691062 w 5770562"/>
              <a:gd name="connsiteY18" fmla="*/ 657225 h 832511"/>
              <a:gd name="connsiteX19" fmla="*/ 5119687 w 5770562"/>
              <a:gd name="connsiteY19" fmla="*/ 542925 h 832511"/>
              <a:gd name="connsiteX20" fmla="*/ 5567362 w 5770562"/>
              <a:gd name="connsiteY20" fmla="*/ 457200 h 832511"/>
              <a:gd name="connsiteX21" fmla="*/ 5767387 w 5770562"/>
              <a:gd name="connsiteY21" fmla="*/ 333375 h 832511"/>
              <a:gd name="connsiteX22" fmla="*/ 5548312 w 5770562"/>
              <a:gd name="connsiteY22" fmla="*/ 200025 h 832511"/>
              <a:gd name="connsiteX23" fmla="*/ 5367337 w 5770562"/>
              <a:gd name="connsiteY23" fmla="*/ 114300 h 832511"/>
              <a:gd name="connsiteX24" fmla="*/ 5072062 w 5770562"/>
              <a:gd name="connsiteY24" fmla="*/ 76200 h 832511"/>
              <a:gd name="connsiteX25" fmla="*/ 4729162 w 5770562"/>
              <a:gd name="connsiteY25" fmla="*/ 38100 h 832511"/>
              <a:gd name="connsiteX26" fmla="*/ 4329112 w 5770562"/>
              <a:gd name="connsiteY26" fmla="*/ 9525 h 832511"/>
              <a:gd name="connsiteX27" fmla="*/ 3805237 w 5770562"/>
              <a:gd name="connsiteY27" fmla="*/ 95250 h 832511"/>
              <a:gd name="connsiteX28" fmla="*/ 3367087 w 5770562"/>
              <a:gd name="connsiteY28" fmla="*/ 95250 h 832511"/>
              <a:gd name="connsiteX29" fmla="*/ 2881312 w 5770562"/>
              <a:gd name="connsiteY29" fmla="*/ 171450 h 832511"/>
              <a:gd name="connsiteX30" fmla="*/ 2471737 w 5770562"/>
              <a:gd name="connsiteY30" fmla="*/ 180975 h 832511"/>
              <a:gd name="connsiteX31" fmla="*/ 2157412 w 5770562"/>
              <a:gd name="connsiteY31" fmla="*/ 190500 h 832511"/>
              <a:gd name="connsiteX32" fmla="*/ 1833562 w 5770562"/>
              <a:gd name="connsiteY32" fmla="*/ 171450 h 832511"/>
              <a:gd name="connsiteX0" fmla="*/ 1833562 w 5770562"/>
              <a:gd name="connsiteY0" fmla="*/ 171450 h 832511"/>
              <a:gd name="connsiteX1" fmla="*/ 1357312 w 5770562"/>
              <a:gd name="connsiteY1" fmla="*/ 190500 h 832511"/>
              <a:gd name="connsiteX2" fmla="*/ 376237 w 5770562"/>
              <a:gd name="connsiteY2" fmla="*/ 276225 h 832511"/>
              <a:gd name="connsiteX3" fmla="*/ 52387 w 5770562"/>
              <a:gd name="connsiteY3" fmla="*/ 314325 h 832511"/>
              <a:gd name="connsiteX4" fmla="*/ 61912 w 5770562"/>
              <a:gd name="connsiteY4" fmla="*/ 533400 h 832511"/>
              <a:gd name="connsiteX5" fmla="*/ 185737 w 5770562"/>
              <a:gd name="connsiteY5" fmla="*/ 657225 h 832511"/>
              <a:gd name="connsiteX6" fmla="*/ 300037 w 5770562"/>
              <a:gd name="connsiteY6" fmla="*/ 781050 h 832511"/>
              <a:gd name="connsiteX7" fmla="*/ 414337 w 5770562"/>
              <a:gd name="connsiteY7" fmla="*/ 828675 h 832511"/>
              <a:gd name="connsiteX8" fmla="*/ 633482 w 5770562"/>
              <a:gd name="connsiteY8" fmla="*/ 804066 h 832511"/>
              <a:gd name="connsiteX9" fmla="*/ 862012 w 5770562"/>
              <a:gd name="connsiteY9" fmla="*/ 762000 h 832511"/>
              <a:gd name="connsiteX10" fmla="*/ 1223962 w 5770562"/>
              <a:gd name="connsiteY10" fmla="*/ 704850 h 832511"/>
              <a:gd name="connsiteX11" fmla="*/ 1509712 w 5770562"/>
              <a:gd name="connsiteY11" fmla="*/ 666750 h 832511"/>
              <a:gd name="connsiteX12" fmla="*/ 1824037 w 5770562"/>
              <a:gd name="connsiteY12" fmla="*/ 666750 h 832511"/>
              <a:gd name="connsiteX13" fmla="*/ 2319337 w 5770562"/>
              <a:gd name="connsiteY13" fmla="*/ 657225 h 832511"/>
              <a:gd name="connsiteX14" fmla="*/ 3033712 w 5770562"/>
              <a:gd name="connsiteY14" fmla="*/ 657225 h 832511"/>
              <a:gd name="connsiteX15" fmla="*/ 3643312 w 5770562"/>
              <a:gd name="connsiteY15" fmla="*/ 676275 h 832511"/>
              <a:gd name="connsiteX16" fmla="*/ 4043362 w 5770562"/>
              <a:gd name="connsiteY16" fmla="*/ 676275 h 832511"/>
              <a:gd name="connsiteX17" fmla="*/ 4691062 w 5770562"/>
              <a:gd name="connsiteY17" fmla="*/ 657225 h 832511"/>
              <a:gd name="connsiteX18" fmla="*/ 5119687 w 5770562"/>
              <a:gd name="connsiteY18" fmla="*/ 542925 h 832511"/>
              <a:gd name="connsiteX19" fmla="*/ 5567362 w 5770562"/>
              <a:gd name="connsiteY19" fmla="*/ 457200 h 832511"/>
              <a:gd name="connsiteX20" fmla="*/ 5767387 w 5770562"/>
              <a:gd name="connsiteY20" fmla="*/ 333375 h 832511"/>
              <a:gd name="connsiteX21" fmla="*/ 5548312 w 5770562"/>
              <a:gd name="connsiteY21" fmla="*/ 200025 h 832511"/>
              <a:gd name="connsiteX22" fmla="*/ 5367337 w 5770562"/>
              <a:gd name="connsiteY22" fmla="*/ 114300 h 832511"/>
              <a:gd name="connsiteX23" fmla="*/ 5072062 w 5770562"/>
              <a:gd name="connsiteY23" fmla="*/ 76200 h 832511"/>
              <a:gd name="connsiteX24" fmla="*/ 4729162 w 5770562"/>
              <a:gd name="connsiteY24" fmla="*/ 38100 h 832511"/>
              <a:gd name="connsiteX25" fmla="*/ 4329112 w 5770562"/>
              <a:gd name="connsiteY25" fmla="*/ 9525 h 832511"/>
              <a:gd name="connsiteX26" fmla="*/ 3805237 w 5770562"/>
              <a:gd name="connsiteY26" fmla="*/ 95250 h 832511"/>
              <a:gd name="connsiteX27" fmla="*/ 3367087 w 5770562"/>
              <a:gd name="connsiteY27" fmla="*/ 95250 h 832511"/>
              <a:gd name="connsiteX28" fmla="*/ 2881312 w 5770562"/>
              <a:gd name="connsiteY28" fmla="*/ 171450 h 832511"/>
              <a:gd name="connsiteX29" fmla="*/ 2471737 w 5770562"/>
              <a:gd name="connsiteY29" fmla="*/ 180975 h 832511"/>
              <a:gd name="connsiteX30" fmla="*/ 2157412 w 5770562"/>
              <a:gd name="connsiteY30" fmla="*/ 190500 h 832511"/>
              <a:gd name="connsiteX31" fmla="*/ 1833562 w 5770562"/>
              <a:gd name="connsiteY31" fmla="*/ 171450 h 832511"/>
              <a:gd name="connsiteX0" fmla="*/ 1833562 w 5770562"/>
              <a:gd name="connsiteY0" fmla="*/ 171450 h 832511"/>
              <a:gd name="connsiteX1" fmla="*/ 1309687 w 5770562"/>
              <a:gd name="connsiteY1" fmla="*/ 180975 h 832511"/>
              <a:gd name="connsiteX2" fmla="*/ 376237 w 5770562"/>
              <a:gd name="connsiteY2" fmla="*/ 276225 h 832511"/>
              <a:gd name="connsiteX3" fmla="*/ 52387 w 5770562"/>
              <a:gd name="connsiteY3" fmla="*/ 314325 h 832511"/>
              <a:gd name="connsiteX4" fmla="*/ 61912 w 5770562"/>
              <a:gd name="connsiteY4" fmla="*/ 533400 h 832511"/>
              <a:gd name="connsiteX5" fmla="*/ 185737 w 5770562"/>
              <a:gd name="connsiteY5" fmla="*/ 657225 h 832511"/>
              <a:gd name="connsiteX6" fmla="*/ 300037 w 5770562"/>
              <a:gd name="connsiteY6" fmla="*/ 781050 h 832511"/>
              <a:gd name="connsiteX7" fmla="*/ 414337 w 5770562"/>
              <a:gd name="connsiteY7" fmla="*/ 828675 h 832511"/>
              <a:gd name="connsiteX8" fmla="*/ 633482 w 5770562"/>
              <a:gd name="connsiteY8" fmla="*/ 804066 h 832511"/>
              <a:gd name="connsiteX9" fmla="*/ 862012 w 5770562"/>
              <a:gd name="connsiteY9" fmla="*/ 762000 h 832511"/>
              <a:gd name="connsiteX10" fmla="*/ 1223962 w 5770562"/>
              <a:gd name="connsiteY10" fmla="*/ 704850 h 832511"/>
              <a:gd name="connsiteX11" fmla="*/ 1509712 w 5770562"/>
              <a:gd name="connsiteY11" fmla="*/ 666750 h 832511"/>
              <a:gd name="connsiteX12" fmla="*/ 1824037 w 5770562"/>
              <a:gd name="connsiteY12" fmla="*/ 666750 h 832511"/>
              <a:gd name="connsiteX13" fmla="*/ 2319337 w 5770562"/>
              <a:gd name="connsiteY13" fmla="*/ 657225 h 832511"/>
              <a:gd name="connsiteX14" fmla="*/ 3033712 w 5770562"/>
              <a:gd name="connsiteY14" fmla="*/ 657225 h 832511"/>
              <a:gd name="connsiteX15" fmla="*/ 3643312 w 5770562"/>
              <a:gd name="connsiteY15" fmla="*/ 676275 h 832511"/>
              <a:gd name="connsiteX16" fmla="*/ 4043362 w 5770562"/>
              <a:gd name="connsiteY16" fmla="*/ 676275 h 832511"/>
              <a:gd name="connsiteX17" fmla="*/ 4691062 w 5770562"/>
              <a:gd name="connsiteY17" fmla="*/ 657225 h 832511"/>
              <a:gd name="connsiteX18" fmla="*/ 5119687 w 5770562"/>
              <a:gd name="connsiteY18" fmla="*/ 542925 h 832511"/>
              <a:gd name="connsiteX19" fmla="*/ 5567362 w 5770562"/>
              <a:gd name="connsiteY19" fmla="*/ 457200 h 832511"/>
              <a:gd name="connsiteX20" fmla="*/ 5767387 w 5770562"/>
              <a:gd name="connsiteY20" fmla="*/ 333375 h 832511"/>
              <a:gd name="connsiteX21" fmla="*/ 5548312 w 5770562"/>
              <a:gd name="connsiteY21" fmla="*/ 200025 h 832511"/>
              <a:gd name="connsiteX22" fmla="*/ 5367337 w 5770562"/>
              <a:gd name="connsiteY22" fmla="*/ 114300 h 832511"/>
              <a:gd name="connsiteX23" fmla="*/ 5072062 w 5770562"/>
              <a:gd name="connsiteY23" fmla="*/ 76200 h 832511"/>
              <a:gd name="connsiteX24" fmla="*/ 4729162 w 5770562"/>
              <a:gd name="connsiteY24" fmla="*/ 38100 h 832511"/>
              <a:gd name="connsiteX25" fmla="*/ 4329112 w 5770562"/>
              <a:gd name="connsiteY25" fmla="*/ 9525 h 832511"/>
              <a:gd name="connsiteX26" fmla="*/ 3805237 w 5770562"/>
              <a:gd name="connsiteY26" fmla="*/ 95250 h 832511"/>
              <a:gd name="connsiteX27" fmla="*/ 3367087 w 5770562"/>
              <a:gd name="connsiteY27" fmla="*/ 95250 h 832511"/>
              <a:gd name="connsiteX28" fmla="*/ 2881312 w 5770562"/>
              <a:gd name="connsiteY28" fmla="*/ 171450 h 832511"/>
              <a:gd name="connsiteX29" fmla="*/ 2471737 w 5770562"/>
              <a:gd name="connsiteY29" fmla="*/ 180975 h 832511"/>
              <a:gd name="connsiteX30" fmla="*/ 2157412 w 5770562"/>
              <a:gd name="connsiteY30" fmla="*/ 190500 h 832511"/>
              <a:gd name="connsiteX31" fmla="*/ 1833562 w 5770562"/>
              <a:gd name="connsiteY31" fmla="*/ 171450 h 83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70562" h="832511">
                <a:moveTo>
                  <a:pt x="1833562" y="171450"/>
                </a:moveTo>
                <a:lnTo>
                  <a:pt x="1309687" y="180975"/>
                </a:lnTo>
                <a:lnTo>
                  <a:pt x="376237" y="276225"/>
                </a:lnTo>
                <a:cubicBezTo>
                  <a:pt x="292190" y="279400"/>
                  <a:pt x="104774" y="271463"/>
                  <a:pt x="52387" y="314325"/>
                </a:cubicBezTo>
                <a:cubicBezTo>
                  <a:pt x="0" y="357187"/>
                  <a:pt x="39687" y="476250"/>
                  <a:pt x="61912" y="533400"/>
                </a:cubicBezTo>
                <a:cubicBezTo>
                  <a:pt x="84137" y="590550"/>
                  <a:pt x="146050" y="615950"/>
                  <a:pt x="185737" y="657225"/>
                </a:cubicBezTo>
                <a:cubicBezTo>
                  <a:pt x="225424" y="698500"/>
                  <a:pt x="261937" y="752475"/>
                  <a:pt x="300037" y="781050"/>
                </a:cubicBezTo>
                <a:cubicBezTo>
                  <a:pt x="338137" y="809625"/>
                  <a:pt x="358763" y="824839"/>
                  <a:pt x="414337" y="828675"/>
                </a:cubicBezTo>
                <a:cubicBezTo>
                  <a:pt x="469911" y="832511"/>
                  <a:pt x="558870" y="815178"/>
                  <a:pt x="633482" y="804066"/>
                </a:cubicBezTo>
                <a:cubicBezTo>
                  <a:pt x="708094" y="792954"/>
                  <a:pt x="776287" y="785812"/>
                  <a:pt x="862012" y="762000"/>
                </a:cubicBezTo>
                <a:lnTo>
                  <a:pt x="1223962" y="704850"/>
                </a:lnTo>
                <a:lnTo>
                  <a:pt x="1509712" y="666750"/>
                </a:lnTo>
                <a:lnTo>
                  <a:pt x="1824037" y="666750"/>
                </a:lnTo>
                <a:lnTo>
                  <a:pt x="2319337" y="657225"/>
                </a:lnTo>
                <a:lnTo>
                  <a:pt x="3033712" y="657225"/>
                </a:lnTo>
                <a:lnTo>
                  <a:pt x="3643312" y="676275"/>
                </a:lnTo>
                <a:cubicBezTo>
                  <a:pt x="3811587" y="679450"/>
                  <a:pt x="3868737" y="679450"/>
                  <a:pt x="4043362" y="676275"/>
                </a:cubicBezTo>
                <a:cubicBezTo>
                  <a:pt x="4217987" y="673100"/>
                  <a:pt x="4511675" y="679450"/>
                  <a:pt x="4691062" y="657225"/>
                </a:cubicBezTo>
                <a:cubicBezTo>
                  <a:pt x="4870449" y="635000"/>
                  <a:pt x="4973637" y="576262"/>
                  <a:pt x="5119687" y="542925"/>
                </a:cubicBezTo>
                <a:cubicBezTo>
                  <a:pt x="5265737" y="509588"/>
                  <a:pt x="5459412" y="492125"/>
                  <a:pt x="5567362" y="457200"/>
                </a:cubicBezTo>
                <a:cubicBezTo>
                  <a:pt x="5675312" y="422275"/>
                  <a:pt x="5770562" y="376237"/>
                  <a:pt x="5767387" y="333375"/>
                </a:cubicBezTo>
                <a:cubicBezTo>
                  <a:pt x="5764212" y="290513"/>
                  <a:pt x="5614987" y="236537"/>
                  <a:pt x="5548312" y="200025"/>
                </a:cubicBezTo>
                <a:cubicBezTo>
                  <a:pt x="5481637" y="163513"/>
                  <a:pt x="5446712" y="134937"/>
                  <a:pt x="5367337" y="114300"/>
                </a:cubicBezTo>
                <a:lnTo>
                  <a:pt x="5072062" y="76200"/>
                </a:lnTo>
                <a:lnTo>
                  <a:pt x="4729162" y="38100"/>
                </a:lnTo>
                <a:cubicBezTo>
                  <a:pt x="4605337" y="26987"/>
                  <a:pt x="4483099" y="0"/>
                  <a:pt x="4329112" y="9525"/>
                </a:cubicBezTo>
                <a:cubicBezTo>
                  <a:pt x="4175125" y="19050"/>
                  <a:pt x="3965575" y="80963"/>
                  <a:pt x="3805237" y="95250"/>
                </a:cubicBezTo>
                <a:cubicBezTo>
                  <a:pt x="3644899" y="109537"/>
                  <a:pt x="3521074" y="82550"/>
                  <a:pt x="3367087" y="95250"/>
                </a:cubicBezTo>
                <a:cubicBezTo>
                  <a:pt x="3213100" y="107950"/>
                  <a:pt x="3030537" y="157163"/>
                  <a:pt x="2881312" y="171450"/>
                </a:cubicBezTo>
                <a:cubicBezTo>
                  <a:pt x="2732087" y="185737"/>
                  <a:pt x="2592387" y="177800"/>
                  <a:pt x="2471737" y="180975"/>
                </a:cubicBezTo>
                <a:lnTo>
                  <a:pt x="2157412" y="190500"/>
                </a:lnTo>
                <a:lnTo>
                  <a:pt x="1833562" y="171450"/>
                </a:lnTo>
                <a:close/>
              </a:path>
            </a:pathLst>
          </a:custGeom>
          <a:gradFill>
            <a:gsLst>
              <a:gs pos="0">
                <a:srgbClr val="FFEFD1">
                  <a:alpha val="50000"/>
                </a:srgbClr>
              </a:gs>
              <a:gs pos="64999">
                <a:srgbClr val="F0EBD5"/>
              </a:gs>
              <a:gs pos="100000">
                <a:srgbClr val="D1C39F"/>
              </a:gs>
            </a:gsLst>
            <a:lin ang="5400000" scaled="0"/>
          </a:gra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303462" y="4029075"/>
            <a:ext cx="4142993" cy="619125"/>
          </a:xfrm>
          <a:custGeom>
            <a:avLst/>
            <a:gdLst>
              <a:gd name="connsiteX0" fmla="*/ 371475 w 4333875"/>
              <a:gd name="connsiteY0" fmla="*/ 247650 h 619125"/>
              <a:gd name="connsiteX1" fmla="*/ 542925 w 4333875"/>
              <a:gd name="connsiteY1" fmla="*/ 285750 h 619125"/>
              <a:gd name="connsiteX2" fmla="*/ 619125 w 4333875"/>
              <a:gd name="connsiteY2" fmla="*/ 342900 h 619125"/>
              <a:gd name="connsiteX3" fmla="*/ 561975 w 4333875"/>
              <a:gd name="connsiteY3" fmla="*/ 438150 h 619125"/>
              <a:gd name="connsiteX4" fmla="*/ 323850 w 4333875"/>
              <a:gd name="connsiteY4" fmla="*/ 447675 h 619125"/>
              <a:gd name="connsiteX5" fmla="*/ 171450 w 4333875"/>
              <a:gd name="connsiteY5" fmla="*/ 466725 h 619125"/>
              <a:gd name="connsiteX6" fmla="*/ 19050 w 4333875"/>
              <a:gd name="connsiteY6" fmla="*/ 495300 h 619125"/>
              <a:gd name="connsiteX7" fmla="*/ 0 w 4333875"/>
              <a:gd name="connsiteY7" fmla="*/ 571500 h 619125"/>
              <a:gd name="connsiteX8" fmla="*/ 371475 w 4333875"/>
              <a:gd name="connsiteY8" fmla="*/ 561975 h 619125"/>
              <a:gd name="connsiteX9" fmla="*/ 514350 w 4333875"/>
              <a:gd name="connsiteY9" fmla="*/ 590550 h 619125"/>
              <a:gd name="connsiteX10" fmla="*/ 809625 w 4333875"/>
              <a:gd name="connsiteY10" fmla="*/ 571500 h 619125"/>
              <a:gd name="connsiteX11" fmla="*/ 1028700 w 4333875"/>
              <a:gd name="connsiteY11" fmla="*/ 571500 h 619125"/>
              <a:gd name="connsiteX12" fmla="*/ 1362075 w 4333875"/>
              <a:gd name="connsiteY12" fmla="*/ 561975 h 619125"/>
              <a:gd name="connsiteX13" fmla="*/ 1571625 w 4333875"/>
              <a:gd name="connsiteY13" fmla="*/ 581025 h 619125"/>
              <a:gd name="connsiteX14" fmla="*/ 1790700 w 4333875"/>
              <a:gd name="connsiteY14" fmla="*/ 590550 h 619125"/>
              <a:gd name="connsiteX15" fmla="*/ 1866900 w 4333875"/>
              <a:gd name="connsiteY15" fmla="*/ 619125 h 619125"/>
              <a:gd name="connsiteX16" fmla="*/ 2066925 w 4333875"/>
              <a:gd name="connsiteY16" fmla="*/ 590550 h 619125"/>
              <a:gd name="connsiteX17" fmla="*/ 2247900 w 4333875"/>
              <a:gd name="connsiteY17" fmla="*/ 600075 h 619125"/>
              <a:gd name="connsiteX18" fmla="*/ 2343150 w 4333875"/>
              <a:gd name="connsiteY18" fmla="*/ 571500 h 619125"/>
              <a:gd name="connsiteX19" fmla="*/ 2543175 w 4333875"/>
              <a:gd name="connsiteY19" fmla="*/ 504825 h 619125"/>
              <a:gd name="connsiteX20" fmla="*/ 2705100 w 4333875"/>
              <a:gd name="connsiteY20" fmla="*/ 523875 h 619125"/>
              <a:gd name="connsiteX21" fmla="*/ 2895600 w 4333875"/>
              <a:gd name="connsiteY21" fmla="*/ 552450 h 619125"/>
              <a:gd name="connsiteX22" fmla="*/ 3038475 w 4333875"/>
              <a:gd name="connsiteY22" fmla="*/ 561975 h 619125"/>
              <a:gd name="connsiteX23" fmla="*/ 3162300 w 4333875"/>
              <a:gd name="connsiteY23" fmla="*/ 533400 h 619125"/>
              <a:gd name="connsiteX24" fmla="*/ 3305175 w 4333875"/>
              <a:gd name="connsiteY24" fmla="*/ 447675 h 619125"/>
              <a:gd name="connsiteX25" fmla="*/ 3429000 w 4333875"/>
              <a:gd name="connsiteY25" fmla="*/ 381000 h 619125"/>
              <a:gd name="connsiteX26" fmla="*/ 3609975 w 4333875"/>
              <a:gd name="connsiteY26" fmla="*/ 342900 h 619125"/>
              <a:gd name="connsiteX27" fmla="*/ 3819525 w 4333875"/>
              <a:gd name="connsiteY27" fmla="*/ 285750 h 619125"/>
              <a:gd name="connsiteX28" fmla="*/ 3971925 w 4333875"/>
              <a:gd name="connsiteY28" fmla="*/ 276225 h 619125"/>
              <a:gd name="connsiteX29" fmla="*/ 4133850 w 4333875"/>
              <a:gd name="connsiteY29" fmla="*/ 238125 h 619125"/>
              <a:gd name="connsiteX30" fmla="*/ 4333875 w 4333875"/>
              <a:gd name="connsiteY30" fmla="*/ 152400 h 619125"/>
              <a:gd name="connsiteX31" fmla="*/ 4305300 w 4333875"/>
              <a:gd name="connsiteY31" fmla="*/ 104775 h 619125"/>
              <a:gd name="connsiteX32" fmla="*/ 4105275 w 4333875"/>
              <a:gd name="connsiteY32" fmla="*/ 66675 h 619125"/>
              <a:gd name="connsiteX33" fmla="*/ 3867150 w 4333875"/>
              <a:gd name="connsiteY33" fmla="*/ 57150 h 619125"/>
              <a:gd name="connsiteX34" fmla="*/ 3400425 w 4333875"/>
              <a:gd name="connsiteY34" fmla="*/ 28575 h 619125"/>
              <a:gd name="connsiteX35" fmla="*/ 3019425 w 4333875"/>
              <a:gd name="connsiteY35" fmla="*/ 9525 h 619125"/>
              <a:gd name="connsiteX36" fmla="*/ 2590800 w 4333875"/>
              <a:gd name="connsiteY36" fmla="*/ 0 h 619125"/>
              <a:gd name="connsiteX37" fmla="*/ 2362200 w 4333875"/>
              <a:gd name="connsiteY37" fmla="*/ 0 h 619125"/>
              <a:gd name="connsiteX38" fmla="*/ 2028825 w 4333875"/>
              <a:gd name="connsiteY38" fmla="*/ 38100 h 619125"/>
              <a:gd name="connsiteX39" fmla="*/ 1771650 w 4333875"/>
              <a:gd name="connsiteY39" fmla="*/ 85725 h 619125"/>
              <a:gd name="connsiteX40" fmla="*/ 1266825 w 4333875"/>
              <a:gd name="connsiteY40" fmla="*/ 95250 h 619125"/>
              <a:gd name="connsiteX41" fmla="*/ 1104900 w 4333875"/>
              <a:gd name="connsiteY41" fmla="*/ 114300 h 619125"/>
              <a:gd name="connsiteX42" fmla="*/ 742950 w 4333875"/>
              <a:gd name="connsiteY42" fmla="*/ 142875 h 619125"/>
              <a:gd name="connsiteX43" fmla="*/ 523875 w 4333875"/>
              <a:gd name="connsiteY43" fmla="*/ 142875 h 619125"/>
              <a:gd name="connsiteX44" fmla="*/ 400050 w 4333875"/>
              <a:gd name="connsiteY44" fmla="*/ 190500 h 619125"/>
              <a:gd name="connsiteX45" fmla="*/ 371475 w 4333875"/>
              <a:gd name="connsiteY45" fmla="*/ 247650 h 619125"/>
              <a:gd name="connsiteX0" fmla="*/ 371475 w 4333875"/>
              <a:gd name="connsiteY0" fmla="*/ 247650 h 619125"/>
              <a:gd name="connsiteX1" fmla="*/ 542925 w 4333875"/>
              <a:gd name="connsiteY1" fmla="*/ 285750 h 619125"/>
              <a:gd name="connsiteX2" fmla="*/ 619125 w 4333875"/>
              <a:gd name="connsiteY2" fmla="*/ 342900 h 619125"/>
              <a:gd name="connsiteX3" fmla="*/ 561975 w 4333875"/>
              <a:gd name="connsiteY3" fmla="*/ 438150 h 619125"/>
              <a:gd name="connsiteX4" fmla="*/ 323850 w 4333875"/>
              <a:gd name="connsiteY4" fmla="*/ 447675 h 619125"/>
              <a:gd name="connsiteX5" fmla="*/ 171450 w 4333875"/>
              <a:gd name="connsiteY5" fmla="*/ 466725 h 619125"/>
              <a:gd name="connsiteX6" fmla="*/ 19050 w 4333875"/>
              <a:gd name="connsiteY6" fmla="*/ 495300 h 619125"/>
              <a:gd name="connsiteX7" fmla="*/ 0 w 4333875"/>
              <a:gd name="connsiteY7" fmla="*/ 571500 h 619125"/>
              <a:gd name="connsiteX8" fmla="*/ 371475 w 4333875"/>
              <a:gd name="connsiteY8" fmla="*/ 561975 h 619125"/>
              <a:gd name="connsiteX9" fmla="*/ 514350 w 4333875"/>
              <a:gd name="connsiteY9" fmla="*/ 590550 h 619125"/>
              <a:gd name="connsiteX10" fmla="*/ 809625 w 4333875"/>
              <a:gd name="connsiteY10" fmla="*/ 571500 h 619125"/>
              <a:gd name="connsiteX11" fmla="*/ 1028700 w 4333875"/>
              <a:gd name="connsiteY11" fmla="*/ 571500 h 619125"/>
              <a:gd name="connsiteX12" fmla="*/ 1362075 w 4333875"/>
              <a:gd name="connsiteY12" fmla="*/ 561975 h 619125"/>
              <a:gd name="connsiteX13" fmla="*/ 1571625 w 4333875"/>
              <a:gd name="connsiteY13" fmla="*/ 581025 h 619125"/>
              <a:gd name="connsiteX14" fmla="*/ 1790700 w 4333875"/>
              <a:gd name="connsiteY14" fmla="*/ 590550 h 619125"/>
              <a:gd name="connsiteX15" fmla="*/ 1866900 w 4333875"/>
              <a:gd name="connsiteY15" fmla="*/ 619125 h 619125"/>
              <a:gd name="connsiteX16" fmla="*/ 2066925 w 4333875"/>
              <a:gd name="connsiteY16" fmla="*/ 590550 h 619125"/>
              <a:gd name="connsiteX17" fmla="*/ 2247900 w 4333875"/>
              <a:gd name="connsiteY17" fmla="*/ 600075 h 619125"/>
              <a:gd name="connsiteX18" fmla="*/ 2343150 w 4333875"/>
              <a:gd name="connsiteY18" fmla="*/ 571500 h 619125"/>
              <a:gd name="connsiteX19" fmla="*/ 2543175 w 4333875"/>
              <a:gd name="connsiteY19" fmla="*/ 504825 h 619125"/>
              <a:gd name="connsiteX20" fmla="*/ 2705100 w 4333875"/>
              <a:gd name="connsiteY20" fmla="*/ 523875 h 619125"/>
              <a:gd name="connsiteX21" fmla="*/ 2895600 w 4333875"/>
              <a:gd name="connsiteY21" fmla="*/ 552450 h 619125"/>
              <a:gd name="connsiteX22" fmla="*/ 3038475 w 4333875"/>
              <a:gd name="connsiteY22" fmla="*/ 561975 h 619125"/>
              <a:gd name="connsiteX23" fmla="*/ 3162300 w 4333875"/>
              <a:gd name="connsiteY23" fmla="*/ 533400 h 619125"/>
              <a:gd name="connsiteX24" fmla="*/ 3305175 w 4333875"/>
              <a:gd name="connsiteY24" fmla="*/ 447675 h 619125"/>
              <a:gd name="connsiteX25" fmla="*/ 3429000 w 4333875"/>
              <a:gd name="connsiteY25" fmla="*/ 381000 h 619125"/>
              <a:gd name="connsiteX26" fmla="*/ 3609975 w 4333875"/>
              <a:gd name="connsiteY26" fmla="*/ 342900 h 619125"/>
              <a:gd name="connsiteX27" fmla="*/ 3819525 w 4333875"/>
              <a:gd name="connsiteY27" fmla="*/ 285750 h 619125"/>
              <a:gd name="connsiteX28" fmla="*/ 3971925 w 4333875"/>
              <a:gd name="connsiteY28" fmla="*/ 276225 h 619125"/>
              <a:gd name="connsiteX29" fmla="*/ 4133850 w 4333875"/>
              <a:gd name="connsiteY29" fmla="*/ 238125 h 619125"/>
              <a:gd name="connsiteX30" fmla="*/ 4333875 w 4333875"/>
              <a:gd name="connsiteY30" fmla="*/ 152400 h 619125"/>
              <a:gd name="connsiteX31" fmla="*/ 4105275 w 4333875"/>
              <a:gd name="connsiteY31" fmla="*/ 66675 h 619125"/>
              <a:gd name="connsiteX32" fmla="*/ 3867150 w 4333875"/>
              <a:gd name="connsiteY32" fmla="*/ 57150 h 619125"/>
              <a:gd name="connsiteX33" fmla="*/ 3400425 w 4333875"/>
              <a:gd name="connsiteY33" fmla="*/ 28575 h 619125"/>
              <a:gd name="connsiteX34" fmla="*/ 3019425 w 4333875"/>
              <a:gd name="connsiteY34" fmla="*/ 9525 h 619125"/>
              <a:gd name="connsiteX35" fmla="*/ 2590800 w 4333875"/>
              <a:gd name="connsiteY35" fmla="*/ 0 h 619125"/>
              <a:gd name="connsiteX36" fmla="*/ 2362200 w 4333875"/>
              <a:gd name="connsiteY36" fmla="*/ 0 h 619125"/>
              <a:gd name="connsiteX37" fmla="*/ 2028825 w 4333875"/>
              <a:gd name="connsiteY37" fmla="*/ 38100 h 619125"/>
              <a:gd name="connsiteX38" fmla="*/ 1771650 w 4333875"/>
              <a:gd name="connsiteY38" fmla="*/ 85725 h 619125"/>
              <a:gd name="connsiteX39" fmla="*/ 1266825 w 4333875"/>
              <a:gd name="connsiteY39" fmla="*/ 95250 h 619125"/>
              <a:gd name="connsiteX40" fmla="*/ 1104900 w 4333875"/>
              <a:gd name="connsiteY40" fmla="*/ 114300 h 619125"/>
              <a:gd name="connsiteX41" fmla="*/ 742950 w 4333875"/>
              <a:gd name="connsiteY41" fmla="*/ 142875 h 619125"/>
              <a:gd name="connsiteX42" fmla="*/ 523875 w 4333875"/>
              <a:gd name="connsiteY42" fmla="*/ 142875 h 619125"/>
              <a:gd name="connsiteX43" fmla="*/ 400050 w 4333875"/>
              <a:gd name="connsiteY43" fmla="*/ 190500 h 619125"/>
              <a:gd name="connsiteX44" fmla="*/ 371475 w 4333875"/>
              <a:gd name="connsiteY44" fmla="*/ 247650 h 619125"/>
              <a:gd name="connsiteX0" fmla="*/ 371475 w 4133850"/>
              <a:gd name="connsiteY0" fmla="*/ 247650 h 619125"/>
              <a:gd name="connsiteX1" fmla="*/ 542925 w 4133850"/>
              <a:gd name="connsiteY1" fmla="*/ 285750 h 619125"/>
              <a:gd name="connsiteX2" fmla="*/ 619125 w 4133850"/>
              <a:gd name="connsiteY2" fmla="*/ 342900 h 619125"/>
              <a:gd name="connsiteX3" fmla="*/ 561975 w 4133850"/>
              <a:gd name="connsiteY3" fmla="*/ 438150 h 619125"/>
              <a:gd name="connsiteX4" fmla="*/ 323850 w 4133850"/>
              <a:gd name="connsiteY4" fmla="*/ 447675 h 619125"/>
              <a:gd name="connsiteX5" fmla="*/ 171450 w 4133850"/>
              <a:gd name="connsiteY5" fmla="*/ 466725 h 619125"/>
              <a:gd name="connsiteX6" fmla="*/ 19050 w 4133850"/>
              <a:gd name="connsiteY6" fmla="*/ 495300 h 619125"/>
              <a:gd name="connsiteX7" fmla="*/ 0 w 4133850"/>
              <a:gd name="connsiteY7" fmla="*/ 571500 h 619125"/>
              <a:gd name="connsiteX8" fmla="*/ 371475 w 4133850"/>
              <a:gd name="connsiteY8" fmla="*/ 561975 h 619125"/>
              <a:gd name="connsiteX9" fmla="*/ 514350 w 4133850"/>
              <a:gd name="connsiteY9" fmla="*/ 590550 h 619125"/>
              <a:gd name="connsiteX10" fmla="*/ 809625 w 4133850"/>
              <a:gd name="connsiteY10" fmla="*/ 571500 h 619125"/>
              <a:gd name="connsiteX11" fmla="*/ 1028700 w 4133850"/>
              <a:gd name="connsiteY11" fmla="*/ 571500 h 619125"/>
              <a:gd name="connsiteX12" fmla="*/ 1362075 w 4133850"/>
              <a:gd name="connsiteY12" fmla="*/ 561975 h 619125"/>
              <a:gd name="connsiteX13" fmla="*/ 1571625 w 4133850"/>
              <a:gd name="connsiteY13" fmla="*/ 581025 h 619125"/>
              <a:gd name="connsiteX14" fmla="*/ 1790700 w 4133850"/>
              <a:gd name="connsiteY14" fmla="*/ 590550 h 619125"/>
              <a:gd name="connsiteX15" fmla="*/ 1866900 w 4133850"/>
              <a:gd name="connsiteY15" fmla="*/ 619125 h 619125"/>
              <a:gd name="connsiteX16" fmla="*/ 2066925 w 4133850"/>
              <a:gd name="connsiteY16" fmla="*/ 590550 h 619125"/>
              <a:gd name="connsiteX17" fmla="*/ 2247900 w 4133850"/>
              <a:gd name="connsiteY17" fmla="*/ 600075 h 619125"/>
              <a:gd name="connsiteX18" fmla="*/ 2343150 w 4133850"/>
              <a:gd name="connsiteY18" fmla="*/ 571500 h 619125"/>
              <a:gd name="connsiteX19" fmla="*/ 2543175 w 4133850"/>
              <a:gd name="connsiteY19" fmla="*/ 504825 h 619125"/>
              <a:gd name="connsiteX20" fmla="*/ 2705100 w 4133850"/>
              <a:gd name="connsiteY20" fmla="*/ 523875 h 619125"/>
              <a:gd name="connsiteX21" fmla="*/ 2895600 w 4133850"/>
              <a:gd name="connsiteY21" fmla="*/ 552450 h 619125"/>
              <a:gd name="connsiteX22" fmla="*/ 3038475 w 4133850"/>
              <a:gd name="connsiteY22" fmla="*/ 561975 h 619125"/>
              <a:gd name="connsiteX23" fmla="*/ 3162300 w 4133850"/>
              <a:gd name="connsiteY23" fmla="*/ 533400 h 619125"/>
              <a:gd name="connsiteX24" fmla="*/ 3305175 w 4133850"/>
              <a:gd name="connsiteY24" fmla="*/ 447675 h 619125"/>
              <a:gd name="connsiteX25" fmla="*/ 3429000 w 4133850"/>
              <a:gd name="connsiteY25" fmla="*/ 381000 h 619125"/>
              <a:gd name="connsiteX26" fmla="*/ 3609975 w 4133850"/>
              <a:gd name="connsiteY26" fmla="*/ 342900 h 619125"/>
              <a:gd name="connsiteX27" fmla="*/ 3819525 w 4133850"/>
              <a:gd name="connsiteY27" fmla="*/ 285750 h 619125"/>
              <a:gd name="connsiteX28" fmla="*/ 3971925 w 4133850"/>
              <a:gd name="connsiteY28" fmla="*/ 276225 h 619125"/>
              <a:gd name="connsiteX29" fmla="*/ 4133850 w 4133850"/>
              <a:gd name="connsiteY29" fmla="*/ 238125 h 619125"/>
              <a:gd name="connsiteX30" fmla="*/ 4105275 w 4133850"/>
              <a:gd name="connsiteY30" fmla="*/ 66675 h 619125"/>
              <a:gd name="connsiteX31" fmla="*/ 3867150 w 4133850"/>
              <a:gd name="connsiteY31" fmla="*/ 57150 h 619125"/>
              <a:gd name="connsiteX32" fmla="*/ 3400425 w 4133850"/>
              <a:gd name="connsiteY32" fmla="*/ 28575 h 619125"/>
              <a:gd name="connsiteX33" fmla="*/ 3019425 w 4133850"/>
              <a:gd name="connsiteY33" fmla="*/ 9525 h 619125"/>
              <a:gd name="connsiteX34" fmla="*/ 2590800 w 4133850"/>
              <a:gd name="connsiteY34" fmla="*/ 0 h 619125"/>
              <a:gd name="connsiteX35" fmla="*/ 2362200 w 4133850"/>
              <a:gd name="connsiteY35" fmla="*/ 0 h 619125"/>
              <a:gd name="connsiteX36" fmla="*/ 2028825 w 4133850"/>
              <a:gd name="connsiteY36" fmla="*/ 38100 h 619125"/>
              <a:gd name="connsiteX37" fmla="*/ 1771650 w 4133850"/>
              <a:gd name="connsiteY37" fmla="*/ 85725 h 619125"/>
              <a:gd name="connsiteX38" fmla="*/ 1266825 w 4133850"/>
              <a:gd name="connsiteY38" fmla="*/ 95250 h 619125"/>
              <a:gd name="connsiteX39" fmla="*/ 1104900 w 4133850"/>
              <a:gd name="connsiteY39" fmla="*/ 114300 h 619125"/>
              <a:gd name="connsiteX40" fmla="*/ 742950 w 4133850"/>
              <a:gd name="connsiteY40" fmla="*/ 142875 h 619125"/>
              <a:gd name="connsiteX41" fmla="*/ 523875 w 4133850"/>
              <a:gd name="connsiteY41" fmla="*/ 142875 h 619125"/>
              <a:gd name="connsiteX42" fmla="*/ 400050 w 4133850"/>
              <a:gd name="connsiteY42" fmla="*/ 190500 h 619125"/>
              <a:gd name="connsiteX43" fmla="*/ 371475 w 4133850"/>
              <a:gd name="connsiteY43" fmla="*/ 247650 h 619125"/>
              <a:gd name="connsiteX0" fmla="*/ 371475 w 4133850"/>
              <a:gd name="connsiteY0" fmla="*/ 247650 h 619125"/>
              <a:gd name="connsiteX1" fmla="*/ 542925 w 4133850"/>
              <a:gd name="connsiteY1" fmla="*/ 285750 h 619125"/>
              <a:gd name="connsiteX2" fmla="*/ 619125 w 4133850"/>
              <a:gd name="connsiteY2" fmla="*/ 342900 h 619125"/>
              <a:gd name="connsiteX3" fmla="*/ 561975 w 4133850"/>
              <a:gd name="connsiteY3" fmla="*/ 438150 h 619125"/>
              <a:gd name="connsiteX4" fmla="*/ 323850 w 4133850"/>
              <a:gd name="connsiteY4" fmla="*/ 447675 h 619125"/>
              <a:gd name="connsiteX5" fmla="*/ 171450 w 4133850"/>
              <a:gd name="connsiteY5" fmla="*/ 466725 h 619125"/>
              <a:gd name="connsiteX6" fmla="*/ 19050 w 4133850"/>
              <a:gd name="connsiteY6" fmla="*/ 495300 h 619125"/>
              <a:gd name="connsiteX7" fmla="*/ 0 w 4133850"/>
              <a:gd name="connsiteY7" fmla="*/ 571500 h 619125"/>
              <a:gd name="connsiteX8" fmla="*/ 371475 w 4133850"/>
              <a:gd name="connsiteY8" fmla="*/ 561975 h 619125"/>
              <a:gd name="connsiteX9" fmla="*/ 514350 w 4133850"/>
              <a:gd name="connsiteY9" fmla="*/ 590550 h 619125"/>
              <a:gd name="connsiteX10" fmla="*/ 809625 w 4133850"/>
              <a:gd name="connsiteY10" fmla="*/ 571500 h 619125"/>
              <a:gd name="connsiteX11" fmla="*/ 1028700 w 4133850"/>
              <a:gd name="connsiteY11" fmla="*/ 571500 h 619125"/>
              <a:gd name="connsiteX12" fmla="*/ 1362075 w 4133850"/>
              <a:gd name="connsiteY12" fmla="*/ 561975 h 619125"/>
              <a:gd name="connsiteX13" fmla="*/ 1571625 w 4133850"/>
              <a:gd name="connsiteY13" fmla="*/ 581025 h 619125"/>
              <a:gd name="connsiteX14" fmla="*/ 1790700 w 4133850"/>
              <a:gd name="connsiteY14" fmla="*/ 590550 h 619125"/>
              <a:gd name="connsiteX15" fmla="*/ 1866900 w 4133850"/>
              <a:gd name="connsiteY15" fmla="*/ 619125 h 619125"/>
              <a:gd name="connsiteX16" fmla="*/ 2066925 w 4133850"/>
              <a:gd name="connsiteY16" fmla="*/ 590550 h 619125"/>
              <a:gd name="connsiteX17" fmla="*/ 2247900 w 4133850"/>
              <a:gd name="connsiteY17" fmla="*/ 600075 h 619125"/>
              <a:gd name="connsiteX18" fmla="*/ 2343150 w 4133850"/>
              <a:gd name="connsiteY18" fmla="*/ 571500 h 619125"/>
              <a:gd name="connsiteX19" fmla="*/ 2543175 w 4133850"/>
              <a:gd name="connsiteY19" fmla="*/ 504825 h 619125"/>
              <a:gd name="connsiteX20" fmla="*/ 2705100 w 4133850"/>
              <a:gd name="connsiteY20" fmla="*/ 523875 h 619125"/>
              <a:gd name="connsiteX21" fmla="*/ 2895600 w 4133850"/>
              <a:gd name="connsiteY21" fmla="*/ 552450 h 619125"/>
              <a:gd name="connsiteX22" fmla="*/ 3038475 w 4133850"/>
              <a:gd name="connsiteY22" fmla="*/ 561975 h 619125"/>
              <a:gd name="connsiteX23" fmla="*/ 3162300 w 4133850"/>
              <a:gd name="connsiteY23" fmla="*/ 533400 h 619125"/>
              <a:gd name="connsiteX24" fmla="*/ 3305175 w 4133850"/>
              <a:gd name="connsiteY24" fmla="*/ 447675 h 619125"/>
              <a:gd name="connsiteX25" fmla="*/ 3429000 w 4133850"/>
              <a:gd name="connsiteY25" fmla="*/ 381000 h 619125"/>
              <a:gd name="connsiteX26" fmla="*/ 3609975 w 4133850"/>
              <a:gd name="connsiteY26" fmla="*/ 342900 h 619125"/>
              <a:gd name="connsiteX27" fmla="*/ 3819525 w 4133850"/>
              <a:gd name="connsiteY27" fmla="*/ 285750 h 619125"/>
              <a:gd name="connsiteX28" fmla="*/ 3971925 w 4133850"/>
              <a:gd name="connsiteY28" fmla="*/ 276225 h 619125"/>
              <a:gd name="connsiteX29" fmla="*/ 4133850 w 4133850"/>
              <a:gd name="connsiteY29" fmla="*/ 238125 h 619125"/>
              <a:gd name="connsiteX30" fmla="*/ 4114800 w 4133850"/>
              <a:gd name="connsiteY30" fmla="*/ 152400 h 619125"/>
              <a:gd name="connsiteX31" fmla="*/ 4105275 w 4133850"/>
              <a:gd name="connsiteY31" fmla="*/ 66675 h 619125"/>
              <a:gd name="connsiteX32" fmla="*/ 3867150 w 4133850"/>
              <a:gd name="connsiteY32" fmla="*/ 57150 h 619125"/>
              <a:gd name="connsiteX33" fmla="*/ 3400425 w 4133850"/>
              <a:gd name="connsiteY33" fmla="*/ 28575 h 619125"/>
              <a:gd name="connsiteX34" fmla="*/ 3019425 w 4133850"/>
              <a:gd name="connsiteY34" fmla="*/ 9525 h 619125"/>
              <a:gd name="connsiteX35" fmla="*/ 2590800 w 4133850"/>
              <a:gd name="connsiteY35" fmla="*/ 0 h 619125"/>
              <a:gd name="connsiteX36" fmla="*/ 2362200 w 4133850"/>
              <a:gd name="connsiteY36" fmla="*/ 0 h 619125"/>
              <a:gd name="connsiteX37" fmla="*/ 2028825 w 4133850"/>
              <a:gd name="connsiteY37" fmla="*/ 38100 h 619125"/>
              <a:gd name="connsiteX38" fmla="*/ 1771650 w 4133850"/>
              <a:gd name="connsiteY38" fmla="*/ 85725 h 619125"/>
              <a:gd name="connsiteX39" fmla="*/ 1266825 w 4133850"/>
              <a:gd name="connsiteY39" fmla="*/ 95250 h 619125"/>
              <a:gd name="connsiteX40" fmla="*/ 1104900 w 4133850"/>
              <a:gd name="connsiteY40" fmla="*/ 114300 h 619125"/>
              <a:gd name="connsiteX41" fmla="*/ 742950 w 4133850"/>
              <a:gd name="connsiteY41" fmla="*/ 142875 h 619125"/>
              <a:gd name="connsiteX42" fmla="*/ 523875 w 4133850"/>
              <a:gd name="connsiteY42" fmla="*/ 142875 h 619125"/>
              <a:gd name="connsiteX43" fmla="*/ 400050 w 4133850"/>
              <a:gd name="connsiteY43" fmla="*/ 190500 h 619125"/>
              <a:gd name="connsiteX44" fmla="*/ 371475 w 4133850"/>
              <a:gd name="connsiteY44" fmla="*/ 247650 h 619125"/>
              <a:gd name="connsiteX0" fmla="*/ 371475 w 4206860"/>
              <a:gd name="connsiteY0" fmla="*/ 247650 h 619125"/>
              <a:gd name="connsiteX1" fmla="*/ 542925 w 4206860"/>
              <a:gd name="connsiteY1" fmla="*/ 285750 h 619125"/>
              <a:gd name="connsiteX2" fmla="*/ 619125 w 4206860"/>
              <a:gd name="connsiteY2" fmla="*/ 342900 h 619125"/>
              <a:gd name="connsiteX3" fmla="*/ 561975 w 4206860"/>
              <a:gd name="connsiteY3" fmla="*/ 438150 h 619125"/>
              <a:gd name="connsiteX4" fmla="*/ 323850 w 4206860"/>
              <a:gd name="connsiteY4" fmla="*/ 447675 h 619125"/>
              <a:gd name="connsiteX5" fmla="*/ 171450 w 4206860"/>
              <a:gd name="connsiteY5" fmla="*/ 466725 h 619125"/>
              <a:gd name="connsiteX6" fmla="*/ 19050 w 4206860"/>
              <a:gd name="connsiteY6" fmla="*/ 495300 h 619125"/>
              <a:gd name="connsiteX7" fmla="*/ 0 w 4206860"/>
              <a:gd name="connsiteY7" fmla="*/ 571500 h 619125"/>
              <a:gd name="connsiteX8" fmla="*/ 371475 w 4206860"/>
              <a:gd name="connsiteY8" fmla="*/ 561975 h 619125"/>
              <a:gd name="connsiteX9" fmla="*/ 514350 w 4206860"/>
              <a:gd name="connsiteY9" fmla="*/ 590550 h 619125"/>
              <a:gd name="connsiteX10" fmla="*/ 809625 w 4206860"/>
              <a:gd name="connsiteY10" fmla="*/ 571500 h 619125"/>
              <a:gd name="connsiteX11" fmla="*/ 1028700 w 4206860"/>
              <a:gd name="connsiteY11" fmla="*/ 571500 h 619125"/>
              <a:gd name="connsiteX12" fmla="*/ 1362075 w 4206860"/>
              <a:gd name="connsiteY12" fmla="*/ 561975 h 619125"/>
              <a:gd name="connsiteX13" fmla="*/ 1571625 w 4206860"/>
              <a:gd name="connsiteY13" fmla="*/ 581025 h 619125"/>
              <a:gd name="connsiteX14" fmla="*/ 1790700 w 4206860"/>
              <a:gd name="connsiteY14" fmla="*/ 590550 h 619125"/>
              <a:gd name="connsiteX15" fmla="*/ 1866900 w 4206860"/>
              <a:gd name="connsiteY15" fmla="*/ 619125 h 619125"/>
              <a:gd name="connsiteX16" fmla="*/ 2066925 w 4206860"/>
              <a:gd name="connsiteY16" fmla="*/ 590550 h 619125"/>
              <a:gd name="connsiteX17" fmla="*/ 2247900 w 4206860"/>
              <a:gd name="connsiteY17" fmla="*/ 600075 h 619125"/>
              <a:gd name="connsiteX18" fmla="*/ 2343150 w 4206860"/>
              <a:gd name="connsiteY18" fmla="*/ 571500 h 619125"/>
              <a:gd name="connsiteX19" fmla="*/ 2543175 w 4206860"/>
              <a:gd name="connsiteY19" fmla="*/ 504825 h 619125"/>
              <a:gd name="connsiteX20" fmla="*/ 2705100 w 4206860"/>
              <a:gd name="connsiteY20" fmla="*/ 523875 h 619125"/>
              <a:gd name="connsiteX21" fmla="*/ 2895600 w 4206860"/>
              <a:gd name="connsiteY21" fmla="*/ 552450 h 619125"/>
              <a:gd name="connsiteX22" fmla="*/ 3038475 w 4206860"/>
              <a:gd name="connsiteY22" fmla="*/ 561975 h 619125"/>
              <a:gd name="connsiteX23" fmla="*/ 3162300 w 4206860"/>
              <a:gd name="connsiteY23" fmla="*/ 533400 h 619125"/>
              <a:gd name="connsiteX24" fmla="*/ 3305175 w 4206860"/>
              <a:gd name="connsiteY24" fmla="*/ 447675 h 619125"/>
              <a:gd name="connsiteX25" fmla="*/ 3429000 w 4206860"/>
              <a:gd name="connsiteY25" fmla="*/ 381000 h 619125"/>
              <a:gd name="connsiteX26" fmla="*/ 3609975 w 4206860"/>
              <a:gd name="connsiteY26" fmla="*/ 342900 h 619125"/>
              <a:gd name="connsiteX27" fmla="*/ 3819525 w 4206860"/>
              <a:gd name="connsiteY27" fmla="*/ 285750 h 619125"/>
              <a:gd name="connsiteX28" fmla="*/ 3971925 w 4206860"/>
              <a:gd name="connsiteY28" fmla="*/ 276225 h 619125"/>
              <a:gd name="connsiteX29" fmla="*/ 4133850 w 4206860"/>
              <a:gd name="connsiteY29" fmla="*/ 238125 h 619125"/>
              <a:gd name="connsiteX30" fmla="*/ 4206860 w 4206860"/>
              <a:gd name="connsiteY30" fmla="*/ 168025 h 619125"/>
              <a:gd name="connsiteX31" fmla="*/ 4105275 w 4206860"/>
              <a:gd name="connsiteY31" fmla="*/ 66675 h 619125"/>
              <a:gd name="connsiteX32" fmla="*/ 3867150 w 4206860"/>
              <a:gd name="connsiteY32" fmla="*/ 57150 h 619125"/>
              <a:gd name="connsiteX33" fmla="*/ 3400425 w 4206860"/>
              <a:gd name="connsiteY33" fmla="*/ 28575 h 619125"/>
              <a:gd name="connsiteX34" fmla="*/ 3019425 w 4206860"/>
              <a:gd name="connsiteY34" fmla="*/ 9525 h 619125"/>
              <a:gd name="connsiteX35" fmla="*/ 2590800 w 4206860"/>
              <a:gd name="connsiteY35" fmla="*/ 0 h 619125"/>
              <a:gd name="connsiteX36" fmla="*/ 2362200 w 4206860"/>
              <a:gd name="connsiteY36" fmla="*/ 0 h 619125"/>
              <a:gd name="connsiteX37" fmla="*/ 2028825 w 4206860"/>
              <a:gd name="connsiteY37" fmla="*/ 38100 h 619125"/>
              <a:gd name="connsiteX38" fmla="*/ 1771650 w 4206860"/>
              <a:gd name="connsiteY38" fmla="*/ 85725 h 619125"/>
              <a:gd name="connsiteX39" fmla="*/ 1266825 w 4206860"/>
              <a:gd name="connsiteY39" fmla="*/ 95250 h 619125"/>
              <a:gd name="connsiteX40" fmla="*/ 1104900 w 4206860"/>
              <a:gd name="connsiteY40" fmla="*/ 114300 h 619125"/>
              <a:gd name="connsiteX41" fmla="*/ 742950 w 4206860"/>
              <a:gd name="connsiteY41" fmla="*/ 142875 h 619125"/>
              <a:gd name="connsiteX42" fmla="*/ 523875 w 4206860"/>
              <a:gd name="connsiteY42" fmla="*/ 142875 h 619125"/>
              <a:gd name="connsiteX43" fmla="*/ 400050 w 4206860"/>
              <a:gd name="connsiteY43" fmla="*/ 190500 h 619125"/>
              <a:gd name="connsiteX44" fmla="*/ 371475 w 4206860"/>
              <a:gd name="connsiteY44" fmla="*/ 247650 h 619125"/>
              <a:gd name="connsiteX0" fmla="*/ 371475 w 4133850"/>
              <a:gd name="connsiteY0" fmla="*/ 247650 h 619125"/>
              <a:gd name="connsiteX1" fmla="*/ 542925 w 4133850"/>
              <a:gd name="connsiteY1" fmla="*/ 285750 h 619125"/>
              <a:gd name="connsiteX2" fmla="*/ 619125 w 4133850"/>
              <a:gd name="connsiteY2" fmla="*/ 342900 h 619125"/>
              <a:gd name="connsiteX3" fmla="*/ 561975 w 4133850"/>
              <a:gd name="connsiteY3" fmla="*/ 438150 h 619125"/>
              <a:gd name="connsiteX4" fmla="*/ 323850 w 4133850"/>
              <a:gd name="connsiteY4" fmla="*/ 447675 h 619125"/>
              <a:gd name="connsiteX5" fmla="*/ 171450 w 4133850"/>
              <a:gd name="connsiteY5" fmla="*/ 466725 h 619125"/>
              <a:gd name="connsiteX6" fmla="*/ 19050 w 4133850"/>
              <a:gd name="connsiteY6" fmla="*/ 495300 h 619125"/>
              <a:gd name="connsiteX7" fmla="*/ 0 w 4133850"/>
              <a:gd name="connsiteY7" fmla="*/ 571500 h 619125"/>
              <a:gd name="connsiteX8" fmla="*/ 371475 w 4133850"/>
              <a:gd name="connsiteY8" fmla="*/ 561975 h 619125"/>
              <a:gd name="connsiteX9" fmla="*/ 514350 w 4133850"/>
              <a:gd name="connsiteY9" fmla="*/ 590550 h 619125"/>
              <a:gd name="connsiteX10" fmla="*/ 809625 w 4133850"/>
              <a:gd name="connsiteY10" fmla="*/ 571500 h 619125"/>
              <a:gd name="connsiteX11" fmla="*/ 1028700 w 4133850"/>
              <a:gd name="connsiteY11" fmla="*/ 571500 h 619125"/>
              <a:gd name="connsiteX12" fmla="*/ 1362075 w 4133850"/>
              <a:gd name="connsiteY12" fmla="*/ 561975 h 619125"/>
              <a:gd name="connsiteX13" fmla="*/ 1571625 w 4133850"/>
              <a:gd name="connsiteY13" fmla="*/ 581025 h 619125"/>
              <a:gd name="connsiteX14" fmla="*/ 1790700 w 4133850"/>
              <a:gd name="connsiteY14" fmla="*/ 590550 h 619125"/>
              <a:gd name="connsiteX15" fmla="*/ 1866900 w 4133850"/>
              <a:gd name="connsiteY15" fmla="*/ 619125 h 619125"/>
              <a:gd name="connsiteX16" fmla="*/ 2066925 w 4133850"/>
              <a:gd name="connsiteY16" fmla="*/ 590550 h 619125"/>
              <a:gd name="connsiteX17" fmla="*/ 2247900 w 4133850"/>
              <a:gd name="connsiteY17" fmla="*/ 600075 h 619125"/>
              <a:gd name="connsiteX18" fmla="*/ 2343150 w 4133850"/>
              <a:gd name="connsiteY18" fmla="*/ 571500 h 619125"/>
              <a:gd name="connsiteX19" fmla="*/ 2543175 w 4133850"/>
              <a:gd name="connsiteY19" fmla="*/ 504825 h 619125"/>
              <a:gd name="connsiteX20" fmla="*/ 2705100 w 4133850"/>
              <a:gd name="connsiteY20" fmla="*/ 523875 h 619125"/>
              <a:gd name="connsiteX21" fmla="*/ 2895600 w 4133850"/>
              <a:gd name="connsiteY21" fmla="*/ 552450 h 619125"/>
              <a:gd name="connsiteX22" fmla="*/ 3038475 w 4133850"/>
              <a:gd name="connsiteY22" fmla="*/ 561975 h 619125"/>
              <a:gd name="connsiteX23" fmla="*/ 3162300 w 4133850"/>
              <a:gd name="connsiteY23" fmla="*/ 533400 h 619125"/>
              <a:gd name="connsiteX24" fmla="*/ 3305175 w 4133850"/>
              <a:gd name="connsiteY24" fmla="*/ 447675 h 619125"/>
              <a:gd name="connsiteX25" fmla="*/ 3429000 w 4133850"/>
              <a:gd name="connsiteY25" fmla="*/ 381000 h 619125"/>
              <a:gd name="connsiteX26" fmla="*/ 3609975 w 4133850"/>
              <a:gd name="connsiteY26" fmla="*/ 342900 h 619125"/>
              <a:gd name="connsiteX27" fmla="*/ 3819525 w 4133850"/>
              <a:gd name="connsiteY27" fmla="*/ 285750 h 619125"/>
              <a:gd name="connsiteX28" fmla="*/ 3971925 w 4133850"/>
              <a:gd name="connsiteY28" fmla="*/ 276225 h 619125"/>
              <a:gd name="connsiteX29" fmla="*/ 4133850 w 4133850"/>
              <a:gd name="connsiteY29" fmla="*/ 238125 h 619125"/>
              <a:gd name="connsiteX30" fmla="*/ 4105275 w 4133850"/>
              <a:gd name="connsiteY30" fmla="*/ 66675 h 619125"/>
              <a:gd name="connsiteX31" fmla="*/ 3867150 w 4133850"/>
              <a:gd name="connsiteY31" fmla="*/ 57150 h 619125"/>
              <a:gd name="connsiteX32" fmla="*/ 3400425 w 4133850"/>
              <a:gd name="connsiteY32" fmla="*/ 28575 h 619125"/>
              <a:gd name="connsiteX33" fmla="*/ 3019425 w 4133850"/>
              <a:gd name="connsiteY33" fmla="*/ 9525 h 619125"/>
              <a:gd name="connsiteX34" fmla="*/ 2590800 w 4133850"/>
              <a:gd name="connsiteY34" fmla="*/ 0 h 619125"/>
              <a:gd name="connsiteX35" fmla="*/ 2362200 w 4133850"/>
              <a:gd name="connsiteY35" fmla="*/ 0 h 619125"/>
              <a:gd name="connsiteX36" fmla="*/ 2028825 w 4133850"/>
              <a:gd name="connsiteY36" fmla="*/ 38100 h 619125"/>
              <a:gd name="connsiteX37" fmla="*/ 1771650 w 4133850"/>
              <a:gd name="connsiteY37" fmla="*/ 85725 h 619125"/>
              <a:gd name="connsiteX38" fmla="*/ 1266825 w 4133850"/>
              <a:gd name="connsiteY38" fmla="*/ 95250 h 619125"/>
              <a:gd name="connsiteX39" fmla="*/ 1104900 w 4133850"/>
              <a:gd name="connsiteY39" fmla="*/ 114300 h 619125"/>
              <a:gd name="connsiteX40" fmla="*/ 742950 w 4133850"/>
              <a:gd name="connsiteY40" fmla="*/ 142875 h 619125"/>
              <a:gd name="connsiteX41" fmla="*/ 523875 w 4133850"/>
              <a:gd name="connsiteY41" fmla="*/ 142875 h 619125"/>
              <a:gd name="connsiteX42" fmla="*/ 400050 w 4133850"/>
              <a:gd name="connsiteY42" fmla="*/ 190500 h 619125"/>
              <a:gd name="connsiteX43" fmla="*/ 371475 w 4133850"/>
              <a:gd name="connsiteY43" fmla="*/ 247650 h 619125"/>
              <a:gd name="connsiteX0" fmla="*/ 371475 w 4105275"/>
              <a:gd name="connsiteY0" fmla="*/ 247650 h 619125"/>
              <a:gd name="connsiteX1" fmla="*/ 542925 w 4105275"/>
              <a:gd name="connsiteY1" fmla="*/ 285750 h 619125"/>
              <a:gd name="connsiteX2" fmla="*/ 619125 w 4105275"/>
              <a:gd name="connsiteY2" fmla="*/ 342900 h 619125"/>
              <a:gd name="connsiteX3" fmla="*/ 561975 w 4105275"/>
              <a:gd name="connsiteY3" fmla="*/ 438150 h 619125"/>
              <a:gd name="connsiteX4" fmla="*/ 323850 w 4105275"/>
              <a:gd name="connsiteY4" fmla="*/ 447675 h 619125"/>
              <a:gd name="connsiteX5" fmla="*/ 171450 w 4105275"/>
              <a:gd name="connsiteY5" fmla="*/ 466725 h 619125"/>
              <a:gd name="connsiteX6" fmla="*/ 19050 w 4105275"/>
              <a:gd name="connsiteY6" fmla="*/ 495300 h 619125"/>
              <a:gd name="connsiteX7" fmla="*/ 0 w 4105275"/>
              <a:gd name="connsiteY7" fmla="*/ 571500 h 619125"/>
              <a:gd name="connsiteX8" fmla="*/ 371475 w 4105275"/>
              <a:gd name="connsiteY8" fmla="*/ 561975 h 619125"/>
              <a:gd name="connsiteX9" fmla="*/ 514350 w 4105275"/>
              <a:gd name="connsiteY9" fmla="*/ 590550 h 619125"/>
              <a:gd name="connsiteX10" fmla="*/ 809625 w 4105275"/>
              <a:gd name="connsiteY10" fmla="*/ 571500 h 619125"/>
              <a:gd name="connsiteX11" fmla="*/ 1028700 w 4105275"/>
              <a:gd name="connsiteY11" fmla="*/ 571500 h 619125"/>
              <a:gd name="connsiteX12" fmla="*/ 1362075 w 4105275"/>
              <a:gd name="connsiteY12" fmla="*/ 561975 h 619125"/>
              <a:gd name="connsiteX13" fmla="*/ 1571625 w 4105275"/>
              <a:gd name="connsiteY13" fmla="*/ 581025 h 619125"/>
              <a:gd name="connsiteX14" fmla="*/ 1790700 w 4105275"/>
              <a:gd name="connsiteY14" fmla="*/ 590550 h 619125"/>
              <a:gd name="connsiteX15" fmla="*/ 1866900 w 4105275"/>
              <a:gd name="connsiteY15" fmla="*/ 619125 h 619125"/>
              <a:gd name="connsiteX16" fmla="*/ 2066925 w 4105275"/>
              <a:gd name="connsiteY16" fmla="*/ 590550 h 619125"/>
              <a:gd name="connsiteX17" fmla="*/ 2247900 w 4105275"/>
              <a:gd name="connsiteY17" fmla="*/ 600075 h 619125"/>
              <a:gd name="connsiteX18" fmla="*/ 2343150 w 4105275"/>
              <a:gd name="connsiteY18" fmla="*/ 571500 h 619125"/>
              <a:gd name="connsiteX19" fmla="*/ 2543175 w 4105275"/>
              <a:gd name="connsiteY19" fmla="*/ 504825 h 619125"/>
              <a:gd name="connsiteX20" fmla="*/ 2705100 w 4105275"/>
              <a:gd name="connsiteY20" fmla="*/ 523875 h 619125"/>
              <a:gd name="connsiteX21" fmla="*/ 2895600 w 4105275"/>
              <a:gd name="connsiteY21" fmla="*/ 552450 h 619125"/>
              <a:gd name="connsiteX22" fmla="*/ 3038475 w 4105275"/>
              <a:gd name="connsiteY22" fmla="*/ 561975 h 619125"/>
              <a:gd name="connsiteX23" fmla="*/ 3162300 w 4105275"/>
              <a:gd name="connsiteY23" fmla="*/ 533400 h 619125"/>
              <a:gd name="connsiteX24" fmla="*/ 3305175 w 4105275"/>
              <a:gd name="connsiteY24" fmla="*/ 447675 h 619125"/>
              <a:gd name="connsiteX25" fmla="*/ 3429000 w 4105275"/>
              <a:gd name="connsiteY25" fmla="*/ 381000 h 619125"/>
              <a:gd name="connsiteX26" fmla="*/ 3609975 w 4105275"/>
              <a:gd name="connsiteY26" fmla="*/ 342900 h 619125"/>
              <a:gd name="connsiteX27" fmla="*/ 3819525 w 4105275"/>
              <a:gd name="connsiteY27" fmla="*/ 285750 h 619125"/>
              <a:gd name="connsiteX28" fmla="*/ 3971925 w 4105275"/>
              <a:gd name="connsiteY28" fmla="*/ 276225 h 619125"/>
              <a:gd name="connsiteX29" fmla="*/ 4091645 w 4105275"/>
              <a:gd name="connsiteY29" fmla="*/ 244835 h 619125"/>
              <a:gd name="connsiteX30" fmla="*/ 4105275 w 4105275"/>
              <a:gd name="connsiteY30" fmla="*/ 66675 h 619125"/>
              <a:gd name="connsiteX31" fmla="*/ 3867150 w 4105275"/>
              <a:gd name="connsiteY31" fmla="*/ 57150 h 619125"/>
              <a:gd name="connsiteX32" fmla="*/ 3400425 w 4105275"/>
              <a:gd name="connsiteY32" fmla="*/ 28575 h 619125"/>
              <a:gd name="connsiteX33" fmla="*/ 3019425 w 4105275"/>
              <a:gd name="connsiteY33" fmla="*/ 9525 h 619125"/>
              <a:gd name="connsiteX34" fmla="*/ 2590800 w 4105275"/>
              <a:gd name="connsiteY34" fmla="*/ 0 h 619125"/>
              <a:gd name="connsiteX35" fmla="*/ 2362200 w 4105275"/>
              <a:gd name="connsiteY35" fmla="*/ 0 h 619125"/>
              <a:gd name="connsiteX36" fmla="*/ 2028825 w 4105275"/>
              <a:gd name="connsiteY36" fmla="*/ 38100 h 619125"/>
              <a:gd name="connsiteX37" fmla="*/ 1771650 w 4105275"/>
              <a:gd name="connsiteY37" fmla="*/ 85725 h 619125"/>
              <a:gd name="connsiteX38" fmla="*/ 1266825 w 4105275"/>
              <a:gd name="connsiteY38" fmla="*/ 95250 h 619125"/>
              <a:gd name="connsiteX39" fmla="*/ 1104900 w 4105275"/>
              <a:gd name="connsiteY39" fmla="*/ 114300 h 619125"/>
              <a:gd name="connsiteX40" fmla="*/ 742950 w 4105275"/>
              <a:gd name="connsiteY40" fmla="*/ 142875 h 619125"/>
              <a:gd name="connsiteX41" fmla="*/ 523875 w 4105275"/>
              <a:gd name="connsiteY41" fmla="*/ 142875 h 619125"/>
              <a:gd name="connsiteX42" fmla="*/ 400050 w 4105275"/>
              <a:gd name="connsiteY42" fmla="*/ 190500 h 619125"/>
              <a:gd name="connsiteX43" fmla="*/ 371475 w 4105275"/>
              <a:gd name="connsiteY43" fmla="*/ 247650 h 619125"/>
              <a:gd name="connsiteX0" fmla="*/ 371475 w 4091645"/>
              <a:gd name="connsiteY0" fmla="*/ 247650 h 619125"/>
              <a:gd name="connsiteX1" fmla="*/ 542925 w 4091645"/>
              <a:gd name="connsiteY1" fmla="*/ 285750 h 619125"/>
              <a:gd name="connsiteX2" fmla="*/ 619125 w 4091645"/>
              <a:gd name="connsiteY2" fmla="*/ 342900 h 619125"/>
              <a:gd name="connsiteX3" fmla="*/ 561975 w 4091645"/>
              <a:gd name="connsiteY3" fmla="*/ 438150 h 619125"/>
              <a:gd name="connsiteX4" fmla="*/ 323850 w 4091645"/>
              <a:gd name="connsiteY4" fmla="*/ 447675 h 619125"/>
              <a:gd name="connsiteX5" fmla="*/ 171450 w 4091645"/>
              <a:gd name="connsiteY5" fmla="*/ 466725 h 619125"/>
              <a:gd name="connsiteX6" fmla="*/ 19050 w 4091645"/>
              <a:gd name="connsiteY6" fmla="*/ 495300 h 619125"/>
              <a:gd name="connsiteX7" fmla="*/ 0 w 4091645"/>
              <a:gd name="connsiteY7" fmla="*/ 571500 h 619125"/>
              <a:gd name="connsiteX8" fmla="*/ 371475 w 4091645"/>
              <a:gd name="connsiteY8" fmla="*/ 561975 h 619125"/>
              <a:gd name="connsiteX9" fmla="*/ 514350 w 4091645"/>
              <a:gd name="connsiteY9" fmla="*/ 590550 h 619125"/>
              <a:gd name="connsiteX10" fmla="*/ 809625 w 4091645"/>
              <a:gd name="connsiteY10" fmla="*/ 571500 h 619125"/>
              <a:gd name="connsiteX11" fmla="*/ 1028700 w 4091645"/>
              <a:gd name="connsiteY11" fmla="*/ 571500 h 619125"/>
              <a:gd name="connsiteX12" fmla="*/ 1362075 w 4091645"/>
              <a:gd name="connsiteY12" fmla="*/ 561975 h 619125"/>
              <a:gd name="connsiteX13" fmla="*/ 1571625 w 4091645"/>
              <a:gd name="connsiteY13" fmla="*/ 581025 h 619125"/>
              <a:gd name="connsiteX14" fmla="*/ 1790700 w 4091645"/>
              <a:gd name="connsiteY14" fmla="*/ 590550 h 619125"/>
              <a:gd name="connsiteX15" fmla="*/ 1866900 w 4091645"/>
              <a:gd name="connsiteY15" fmla="*/ 619125 h 619125"/>
              <a:gd name="connsiteX16" fmla="*/ 2066925 w 4091645"/>
              <a:gd name="connsiteY16" fmla="*/ 590550 h 619125"/>
              <a:gd name="connsiteX17" fmla="*/ 2247900 w 4091645"/>
              <a:gd name="connsiteY17" fmla="*/ 600075 h 619125"/>
              <a:gd name="connsiteX18" fmla="*/ 2343150 w 4091645"/>
              <a:gd name="connsiteY18" fmla="*/ 571500 h 619125"/>
              <a:gd name="connsiteX19" fmla="*/ 2543175 w 4091645"/>
              <a:gd name="connsiteY19" fmla="*/ 504825 h 619125"/>
              <a:gd name="connsiteX20" fmla="*/ 2705100 w 4091645"/>
              <a:gd name="connsiteY20" fmla="*/ 523875 h 619125"/>
              <a:gd name="connsiteX21" fmla="*/ 2895600 w 4091645"/>
              <a:gd name="connsiteY21" fmla="*/ 552450 h 619125"/>
              <a:gd name="connsiteX22" fmla="*/ 3038475 w 4091645"/>
              <a:gd name="connsiteY22" fmla="*/ 561975 h 619125"/>
              <a:gd name="connsiteX23" fmla="*/ 3162300 w 4091645"/>
              <a:gd name="connsiteY23" fmla="*/ 533400 h 619125"/>
              <a:gd name="connsiteX24" fmla="*/ 3305175 w 4091645"/>
              <a:gd name="connsiteY24" fmla="*/ 447675 h 619125"/>
              <a:gd name="connsiteX25" fmla="*/ 3429000 w 4091645"/>
              <a:gd name="connsiteY25" fmla="*/ 381000 h 619125"/>
              <a:gd name="connsiteX26" fmla="*/ 3609975 w 4091645"/>
              <a:gd name="connsiteY26" fmla="*/ 342900 h 619125"/>
              <a:gd name="connsiteX27" fmla="*/ 3819525 w 4091645"/>
              <a:gd name="connsiteY27" fmla="*/ 285750 h 619125"/>
              <a:gd name="connsiteX28" fmla="*/ 3971925 w 4091645"/>
              <a:gd name="connsiteY28" fmla="*/ 276225 h 619125"/>
              <a:gd name="connsiteX29" fmla="*/ 4091645 w 4091645"/>
              <a:gd name="connsiteY29" fmla="*/ 244835 h 619125"/>
              <a:gd name="connsiteX30" fmla="*/ 4053241 w 4091645"/>
              <a:gd name="connsiteY30" fmla="*/ 91215 h 619125"/>
              <a:gd name="connsiteX31" fmla="*/ 3867150 w 4091645"/>
              <a:gd name="connsiteY31" fmla="*/ 57150 h 619125"/>
              <a:gd name="connsiteX32" fmla="*/ 3400425 w 4091645"/>
              <a:gd name="connsiteY32" fmla="*/ 28575 h 619125"/>
              <a:gd name="connsiteX33" fmla="*/ 3019425 w 4091645"/>
              <a:gd name="connsiteY33" fmla="*/ 9525 h 619125"/>
              <a:gd name="connsiteX34" fmla="*/ 2590800 w 4091645"/>
              <a:gd name="connsiteY34" fmla="*/ 0 h 619125"/>
              <a:gd name="connsiteX35" fmla="*/ 2362200 w 4091645"/>
              <a:gd name="connsiteY35" fmla="*/ 0 h 619125"/>
              <a:gd name="connsiteX36" fmla="*/ 2028825 w 4091645"/>
              <a:gd name="connsiteY36" fmla="*/ 38100 h 619125"/>
              <a:gd name="connsiteX37" fmla="*/ 1771650 w 4091645"/>
              <a:gd name="connsiteY37" fmla="*/ 85725 h 619125"/>
              <a:gd name="connsiteX38" fmla="*/ 1266825 w 4091645"/>
              <a:gd name="connsiteY38" fmla="*/ 95250 h 619125"/>
              <a:gd name="connsiteX39" fmla="*/ 1104900 w 4091645"/>
              <a:gd name="connsiteY39" fmla="*/ 114300 h 619125"/>
              <a:gd name="connsiteX40" fmla="*/ 742950 w 4091645"/>
              <a:gd name="connsiteY40" fmla="*/ 142875 h 619125"/>
              <a:gd name="connsiteX41" fmla="*/ 523875 w 4091645"/>
              <a:gd name="connsiteY41" fmla="*/ 142875 h 619125"/>
              <a:gd name="connsiteX42" fmla="*/ 400050 w 4091645"/>
              <a:gd name="connsiteY42" fmla="*/ 190500 h 619125"/>
              <a:gd name="connsiteX43" fmla="*/ 371475 w 4091645"/>
              <a:gd name="connsiteY43" fmla="*/ 247650 h 619125"/>
              <a:gd name="connsiteX0" fmla="*/ 371475 w 4053241"/>
              <a:gd name="connsiteY0" fmla="*/ 247650 h 619125"/>
              <a:gd name="connsiteX1" fmla="*/ 542925 w 4053241"/>
              <a:gd name="connsiteY1" fmla="*/ 285750 h 619125"/>
              <a:gd name="connsiteX2" fmla="*/ 619125 w 4053241"/>
              <a:gd name="connsiteY2" fmla="*/ 342900 h 619125"/>
              <a:gd name="connsiteX3" fmla="*/ 561975 w 4053241"/>
              <a:gd name="connsiteY3" fmla="*/ 438150 h 619125"/>
              <a:gd name="connsiteX4" fmla="*/ 323850 w 4053241"/>
              <a:gd name="connsiteY4" fmla="*/ 447675 h 619125"/>
              <a:gd name="connsiteX5" fmla="*/ 171450 w 4053241"/>
              <a:gd name="connsiteY5" fmla="*/ 466725 h 619125"/>
              <a:gd name="connsiteX6" fmla="*/ 19050 w 4053241"/>
              <a:gd name="connsiteY6" fmla="*/ 495300 h 619125"/>
              <a:gd name="connsiteX7" fmla="*/ 0 w 4053241"/>
              <a:gd name="connsiteY7" fmla="*/ 571500 h 619125"/>
              <a:gd name="connsiteX8" fmla="*/ 371475 w 4053241"/>
              <a:gd name="connsiteY8" fmla="*/ 561975 h 619125"/>
              <a:gd name="connsiteX9" fmla="*/ 514350 w 4053241"/>
              <a:gd name="connsiteY9" fmla="*/ 590550 h 619125"/>
              <a:gd name="connsiteX10" fmla="*/ 809625 w 4053241"/>
              <a:gd name="connsiteY10" fmla="*/ 571500 h 619125"/>
              <a:gd name="connsiteX11" fmla="*/ 1028700 w 4053241"/>
              <a:gd name="connsiteY11" fmla="*/ 571500 h 619125"/>
              <a:gd name="connsiteX12" fmla="*/ 1362075 w 4053241"/>
              <a:gd name="connsiteY12" fmla="*/ 561975 h 619125"/>
              <a:gd name="connsiteX13" fmla="*/ 1571625 w 4053241"/>
              <a:gd name="connsiteY13" fmla="*/ 581025 h 619125"/>
              <a:gd name="connsiteX14" fmla="*/ 1790700 w 4053241"/>
              <a:gd name="connsiteY14" fmla="*/ 590550 h 619125"/>
              <a:gd name="connsiteX15" fmla="*/ 1866900 w 4053241"/>
              <a:gd name="connsiteY15" fmla="*/ 619125 h 619125"/>
              <a:gd name="connsiteX16" fmla="*/ 2066925 w 4053241"/>
              <a:gd name="connsiteY16" fmla="*/ 590550 h 619125"/>
              <a:gd name="connsiteX17" fmla="*/ 2247900 w 4053241"/>
              <a:gd name="connsiteY17" fmla="*/ 600075 h 619125"/>
              <a:gd name="connsiteX18" fmla="*/ 2343150 w 4053241"/>
              <a:gd name="connsiteY18" fmla="*/ 571500 h 619125"/>
              <a:gd name="connsiteX19" fmla="*/ 2543175 w 4053241"/>
              <a:gd name="connsiteY19" fmla="*/ 504825 h 619125"/>
              <a:gd name="connsiteX20" fmla="*/ 2705100 w 4053241"/>
              <a:gd name="connsiteY20" fmla="*/ 523875 h 619125"/>
              <a:gd name="connsiteX21" fmla="*/ 2895600 w 4053241"/>
              <a:gd name="connsiteY21" fmla="*/ 552450 h 619125"/>
              <a:gd name="connsiteX22" fmla="*/ 3038475 w 4053241"/>
              <a:gd name="connsiteY22" fmla="*/ 561975 h 619125"/>
              <a:gd name="connsiteX23" fmla="*/ 3162300 w 4053241"/>
              <a:gd name="connsiteY23" fmla="*/ 533400 h 619125"/>
              <a:gd name="connsiteX24" fmla="*/ 3305175 w 4053241"/>
              <a:gd name="connsiteY24" fmla="*/ 447675 h 619125"/>
              <a:gd name="connsiteX25" fmla="*/ 3429000 w 4053241"/>
              <a:gd name="connsiteY25" fmla="*/ 381000 h 619125"/>
              <a:gd name="connsiteX26" fmla="*/ 3609975 w 4053241"/>
              <a:gd name="connsiteY26" fmla="*/ 342900 h 619125"/>
              <a:gd name="connsiteX27" fmla="*/ 3819525 w 4053241"/>
              <a:gd name="connsiteY27" fmla="*/ 285750 h 619125"/>
              <a:gd name="connsiteX28" fmla="*/ 3971925 w 4053241"/>
              <a:gd name="connsiteY28" fmla="*/ 276225 h 619125"/>
              <a:gd name="connsiteX29" fmla="*/ 4053241 w 4053241"/>
              <a:gd name="connsiteY29" fmla="*/ 206430 h 619125"/>
              <a:gd name="connsiteX30" fmla="*/ 4053241 w 4053241"/>
              <a:gd name="connsiteY30" fmla="*/ 91215 h 619125"/>
              <a:gd name="connsiteX31" fmla="*/ 3867150 w 4053241"/>
              <a:gd name="connsiteY31" fmla="*/ 57150 h 619125"/>
              <a:gd name="connsiteX32" fmla="*/ 3400425 w 4053241"/>
              <a:gd name="connsiteY32" fmla="*/ 28575 h 619125"/>
              <a:gd name="connsiteX33" fmla="*/ 3019425 w 4053241"/>
              <a:gd name="connsiteY33" fmla="*/ 9525 h 619125"/>
              <a:gd name="connsiteX34" fmla="*/ 2590800 w 4053241"/>
              <a:gd name="connsiteY34" fmla="*/ 0 h 619125"/>
              <a:gd name="connsiteX35" fmla="*/ 2362200 w 4053241"/>
              <a:gd name="connsiteY35" fmla="*/ 0 h 619125"/>
              <a:gd name="connsiteX36" fmla="*/ 2028825 w 4053241"/>
              <a:gd name="connsiteY36" fmla="*/ 38100 h 619125"/>
              <a:gd name="connsiteX37" fmla="*/ 1771650 w 4053241"/>
              <a:gd name="connsiteY37" fmla="*/ 85725 h 619125"/>
              <a:gd name="connsiteX38" fmla="*/ 1266825 w 4053241"/>
              <a:gd name="connsiteY38" fmla="*/ 95250 h 619125"/>
              <a:gd name="connsiteX39" fmla="*/ 1104900 w 4053241"/>
              <a:gd name="connsiteY39" fmla="*/ 114300 h 619125"/>
              <a:gd name="connsiteX40" fmla="*/ 742950 w 4053241"/>
              <a:gd name="connsiteY40" fmla="*/ 142875 h 619125"/>
              <a:gd name="connsiteX41" fmla="*/ 523875 w 4053241"/>
              <a:gd name="connsiteY41" fmla="*/ 142875 h 619125"/>
              <a:gd name="connsiteX42" fmla="*/ 400050 w 4053241"/>
              <a:gd name="connsiteY42" fmla="*/ 190500 h 619125"/>
              <a:gd name="connsiteX43" fmla="*/ 371475 w 4053241"/>
              <a:gd name="connsiteY43" fmla="*/ 247650 h 619125"/>
              <a:gd name="connsiteX0" fmla="*/ 371475 w 4084256"/>
              <a:gd name="connsiteY0" fmla="*/ 247650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71475 w 4084256"/>
              <a:gd name="connsiteY43" fmla="*/ 247650 h 619125"/>
              <a:gd name="connsiteX0" fmla="*/ 371475 w 4084256"/>
              <a:gd name="connsiteY0" fmla="*/ 247650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71475 w 4084256"/>
              <a:gd name="connsiteY43" fmla="*/ 247650 h 619125"/>
              <a:gd name="connsiteX0" fmla="*/ 371475 w 4084256"/>
              <a:gd name="connsiteY0" fmla="*/ 247650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71475 w 4084256"/>
              <a:gd name="connsiteY43" fmla="*/ 247650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366360 w 4084256"/>
              <a:gd name="connsiteY0" fmla="*/ 244835 h 619125"/>
              <a:gd name="connsiteX1" fmla="*/ 542925 w 4084256"/>
              <a:gd name="connsiteY1" fmla="*/ 285750 h 619125"/>
              <a:gd name="connsiteX2" fmla="*/ 619125 w 4084256"/>
              <a:gd name="connsiteY2" fmla="*/ 342900 h 619125"/>
              <a:gd name="connsiteX3" fmla="*/ 561975 w 4084256"/>
              <a:gd name="connsiteY3" fmla="*/ 438150 h 619125"/>
              <a:gd name="connsiteX4" fmla="*/ 323850 w 4084256"/>
              <a:gd name="connsiteY4" fmla="*/ 447675 h 619125"/>
              <a:gd name="connsiteX5" fmla="*/ 171450 w 4084256"/>
              <a:gd name="connsiteY5" fmla="*/ 466725 h 619125"/>
              <a:gd name="connsiteX6" fmla="*/ 19050 w 4084256"/>
              <a:gd name="connsiteY6" fmla="*/ 495300 h 619125"/>
              <a:gd name="connsiteX7" fmla="*/ 0 w 4084256"/>
              <a:gd name="connsiteY7" fmla="*/ 571500 h 619125"/>
              <a:gd name="connsiteX8" fmla="*/ 371475 w 4084256"/>
              <a:gd name="connsiteY8" fmla="*/ 561975 h 619125"/>
              <a:gd name="connsiteX9" fmla="*/ 514350 w 4084256"/>
              <a:gd name="connsiteY9" fmla="*/ 590550 h 619125"/>
              <a:gd name="connsiteX10" fmla="*/ 809625 w 4084256"/>
              <a:gd name="connsiteY10" fmla="*/ 571500 h 619125"/>
              <a:gd name="connsiteX11" fmla="*/ 1028700 w 4084256"/>
              <a:gd name="connsiteY11" fmla="*/ 571500 h 619125"/>
              <a:gd name="connsiteX12" fmla="*/ 1362075 w 4084256"/>
              <a:gd name="connsiteY12" fmla="*/ 561975 h 619125"/>
              <a:gd name="connsiteX13" fmla="*/ 1571625 w 4084256"/>
              <a:gd name="connsiteY13" fmla="*/ 581025 h 619125"/>
              <a:gd name="connsiteX14" fmla="*/ 1790700 w 4084256"/>
              <a:gd name="connsiteY14" fmla="*/ 590550 h 619125"/>
              <a:gd name="connsiteX15" fmla="*/ 1866900 w 4084256"/>
              <a:gd name="connsiteY15" fmla="*/ 619125 h 619125"/>
              <a:gd name="connsiteX16" fmla="*/ 2066925 w 4084256"/>
              <a:gd name="connsiteY16" fmla="*/ 590550 h 619125"/>
              <a:gd name="connsiteX17" fmla="*/ 2247900 w 4084256"/>
              <a:gd name="connsiteY17" fmla="*/ 600075 h 619125"/>
              <a:gd name="connsiteX18" fmla="*/ 2343150 w 4084256"/>
              <a:gd name="connsiteY18" fmla="*/ 571500 h 619125"/>
              <a:gd name="connsiteX19" fmla="*/ 2543175 w 4084256"/>
              <a:gd name="connsiteY19" fmla="*/ 504825 h 619125"/>
              <a:gd name="connsiteX20" fmla="*/ 2705100 w 4084256"/>
              <a:gd name="connsiteY20" fmla="*/ 523875 h 619125"/>
              <a:gd name="connsiteX21" fmla="*/ 2895600 w 4084256"/>
              <a:gd name="connsiteY21" fmla="*/ 552450 h 619125"/>
              <a:gd name="connsiteX22" fmla="*/ 3038475 w 4084256"/>
              <a:gd name="connsiteY22" fmla="*/ 561975 h 619125"/>
              <a:gd name="connsiteX23" fmla="*/ 3162300 w 4084256"/>
              <a:gd name="connsiteY23" fmla="*/ 533400 h 619125"/>
              <a:gd name="connsiteX24" fmla="*/ 3305175 w 4084256"/>
              <a:gd name="connsiteY24" fmla="*/ 447675 h 619125"/>
              <a:gd name="connsiteX25" fmla="*/ 3429000 w 4084256"/>
              <a:gd name="connsiteY25" fmla="*/ 381000 h 619125"/>
              <a:gd name="connsiteX26" fmla="*/ 3609975 w 4084256"/>
              <a:gd name="connsiteY26" fmla="*/ 342900 h 619125"/>
              <a:gd name="connsiteX27" fmla="*/ 3819525 w 4084256"/>
              <a:gd name="connsiteY27" fmla="*/ 285750 h 619125"/>
              <a:gd name="connsiteX28" fmla="*/ 3971925 w 4084256"/>
              <a:gd name="connsiteY28" fmla="*/ 276225 h 619125"/>
              <a:gd name="connsiteX29" fmla="*/ 4053241 w 4084256"/>
              <a:gd name="connsiteY29" fmla="*/ 206430 h 619125"/>
              <a:gd name="connsiteX30" fmla="*/ 4053241 w 4084256"/>
              <a:gd name="connsiteY30" fmla="*/ 91215 h 619125"/>
              <a:gd name="connsiteX31" fmla="*/ 3867150 w 4084256"/>
              <a:gd name="connsiteY31" fmla="*/ 57150 h 619125"/>
              <a:gd name="connsiteX32" fmla="*/ 3400425 w 4084256"/>
              <a:gd name="connsiteY32" fmla="*/ 28575 h 619125"/>
              <a:gd name="connsiteX33" fmla="*/ 3019425 w 4084256"/>
              <a:gd name="connsiteY33" fmla="*/ 9525 h 619125"/>
              <a:gd name="connsiteX34" fmla="*/ 2590800 w 4084256"/>
              <a:gd name="connsiteY34" fmla="*/ 0 h 619125"/>
              <a:gd name="connsiteX35" fmla="*/ 2362200 w 4084256"/>
              <a:gd name="connsiteY35" fmla="*/ 0 h 619125"/>
              <a:gd name="connsiteX36" fmla="*/ 2028825 w 4084256"/>
              <a:gd name="connsiteY36" fmla="*/ 38100 h 619125"/>
              <a:gd name="connsiteX37" fmla="*/ 1771650 w 4084256"/>
              <a:gd name="connsiteY37" fmla="*/ 85725 h 619125"/>
              <a:gd name="connsiteX38" fmla="*/ 1266825 w 4084256"/>
              <a:gd name="connsiteY38" fmla="*/ 95250 h 619125"/>
              <a:gd name="connsiteX39" fmla="*/ 1104900 w 4084256"/>
              <a:gd name="connsiteY39" fmla="*/ 114300 h 619125"/>
              <a:gd name="connsiteX40" fmla="*/ 742950 w 4084256"/>
              <a:gd name="connsiteY40" fmla="*/ 142875 h 619125"/>
              <a:gd name="connsiteX41" fmla="*/ 523875 w 4084256"/>
              <a:gd name="connsiteY41" fmla="*/ 142875 h 619125"/>
              <a:gd name="connsiteX42" fmla="*/ 400050 w 4084256"/>
              <a:gd name="connsiteY42" fmla="*/ 190500 h 619125"/>
              <a:gd name="connsiteX43" fmla="*/ 366360 w 4084256"/>
              <a:gd name="connsiteY43" fmla="*/ 244835 h 619125"/>
              <a:gd name="connsiteX0" fmla="*/ 425097 w 4142993"/>
              <a:gd name="connsiteY0" fmla="*/ 244835 h 619125"/>
              <a:gd name="connsiteX1" fmla="*/ 601662 w 4142993"/>
              <a:gd name="connsiteY1" fmla="*/ 285750 h 619125"/>
              <a:gd name="connsiteX2" fmla="*/ 677862 w 4142993"/>
              <a:gd name="connsiteY2" fmla="*/ 342900 h 619125"/>
              <a:gd name="connsiteX3" fmla="*/ 620712 w 4142993"/>
              <a:gd name="connsiteY3" fmla="*/ 438150 h 619125"/>
              <a:gd name="connsiteX4" fmla="*/ 382587 w 4142993"/>
              <a:gd name="connsiteY4" fmla="*/ 447675 h 619125"/>
              <a:gd name="connsiteX5" fmla="*/ 230187 w 4142993"/>
              <a:gd name="connsiteY5" fmla="*/ 466725 h 619125"/>
              <a:gd name="connsiteX6" fmla="*/ 77787 w 4142993"/>
              <a:gd name="connsiteY6" fmla="*/ 495300 h 619125"/>
              <a:gd name="connsiteX7" fmla="*/ 58737 w 4142993"/>
              <a:gd name="connsiteY7" fmla="*/ 571500 h 619125"/>
              <a:gd name="connsiteX8" fmla="*/ 430212 w 4142993"/>
              <a:gd name="connsiteY8" fmla="*/ 561975 h 619125"/>
              <a:gd name="connsiteX9" fmla="*/ 573087 w 4142993"/>
              <a:gd name="connsiteY9" fmla="*/ 590550 h 619125"/>
              <a:gd name="connsiteX10" fmla="*/ 868362 w 4142993"/>
              <a:gd name="connsiteY10" fmla="*/ 571500 h 619125"/>
              <a:gd name="connsiteX11" fmla="*/ 1087437 w 4142993"/>
              <a:gd name="connsiteY11" fmla="*/ 571500 h 619125"/>
              <a:gd name="connsiteX12" fmla="*/ 1420812 w 4142993"/>
              <a:gd name="connsiteY12" fmla="*/ 561975 h 619125"/>
              <a:gd name="connsiteX13" fmla="*/ 1630362 w 4142993"/>
              <a:gd name="connsiteY13" fmla="*/ 581025 h 619125"/>
              <a:gd name="connsiteX14" fmla="*/ 1849437 w 4142993"/>
              <a:gd name="connsiteY14" fmla="*/ 590550 h 619125"/>
              <a:gd name="connsiteX15" fmla="*/ 1925637 w 4142993"/>
              <a:gd name="connsiteY15" fmla="*/ 619125 h 619125"/>
              <a:gd name="connsiteX16" fmla="*/ 2125662 w 4142993"/>
              <a:gd name="connsiteY16" fmla="*/ 590550 h 619125"/>
              <a:gd name="connsiteX17" fmla="*/ 2306637 w 4142993"/>
              <a:gd name="connsiteY17" fmla="*/ 600075 h 619125"/>
              <a:gd name="connsiteX18" fmla="*/ 2401887 w 4142993"/>
              <a:gd name="connsiteY18" fmla="*/ 571500 h 619125"/>
              <a:gd name="connsiteX19" fmla="*/ 2601912 w 4142993"/>
              <a:gd name="connsiteY19" fmla="*/ 504825 h 619125"/>
              <a:gd name="connsiteX20" fmla="*/ 2763837 w 4142993"/>
              <a:gd name="connsiteY20" fmla="*/ 523875 h 619125"/>
              <a:gd name="connsiteX21" fmla="*/ 2954337 w 4142993"/>
              <a:gd name="connsiteY21" fmla="*/ 552450 h 619125"/>
              <a:gd name="connsiteX22" fmla="*/ 3097212 w 4142993"/>
              <a:gd name="connsiteY22" fmla="*/ 561975 h 619125"/>
              <a:gd name="connsiteX23" fmla="*/ 3221037 w 4142993"/>
              <a:gd name="connsiteY23" fmla="*/ 533400 h 619125"/>
              <a:gd name="connsiteX24" fmla="*/ 3363912 w 4142993"/>
              <a:gd name="connsiteY24" fmla="*/ 447675 h 619125"/>
              <a:gd name="connsiteX25" fmla="*/ 3487737 w 4142993"/>
              <a:gd name="connsiteY25" fmla="*/ 381000 h 619125"/>
              <a:gd name="connsiteX26" fmla="*/ 3668712 w 4142993"/>
              <a:gd name="connsiteY26" fmla="*/ 342900 h 619125"/>
              <a:gd name="connsiteX27" fmla="*/ 3878262 w 4142993"/>
              <a:gd name="connsiteY27" fmla="*/ 285750 h 619125"/>
              <a:gd name="connsiteX28" fmla="*/ 4030662 w 4142993"/>
              <a:gd name="connsiteY28" fmla="*/ 276225 h 619125"/>
              <a:gd name="connsiteX29" fmla="*/ 4111978 w 4142993"/>
              <a:gd name="connsiteY29" fmla="*/ 206430 h 619125"/>
              <a:gd name="connsiteX30" fmla="*/ 4111978 w 4142993"/>
              <a:gd name="connsiteY30" fmla="*/ 91215 h 619125"/>
              <a:gd name="connsiteX31" fmla="*/ 3925887 w 4142993"/>
              <a:gd name="connsiteY31" fmla="*/ 57150 h 619125"/>
              <a:gd name="connsiteX32" fmla="*/ 3459162 w 4142993"/>
              <a:gd name="connsiteY32" fmla="*/ 28575 h 619125"/>
              <a:gd name="connsiteX33" fmla="*/ 3078162 w 4142993"/>
              <a:gd name="connsiteY33" fmla="*/ 9525 h 619125"/>
              <a:gd name="connsiteX34" fmla="*/ 2649537 w 4142993"/>
              <a:gd name="connsiteY34" fmla="*/ 0 h 619125"/>
              <a:gd name="connsiteX35" fmla="*/ 2420937 w 4142993"/>
              <a:gd name="connsiteY35" fmla="*/ 0 h 619125"/>
              <a:gd name="connsiteX36" fmla="*/ 2087562 w 4142993"/>
              <a:gd name="connsiteY36" fmla="*/ 38100 h 619125"/>
              <a:gd name="connsiteX37" fmla="*/ 1830387 w 4142993"/>
              <a:gd name="connsiteY37" fmla="*/ 85725 h 619125"/>
              <a:gd name="connsiteX38" fmla="*/ 1325562 w 4142993"/>
              <a:gd name="connsiteY38" fmla="*/ 95250 h 619125"/>
              <a:gd name="connsiteX39" fmla="*/ 1163637 w 4142993"/>
              <a:gd name="connsiteY39" fmla="*/ 114300 h 619125"/>
              <a:gd name="connsiteX40" fmla="*/ 801687 w 4142993"/>
              <a:gd name="connsiteY40" fmla="*/ 142875 h 619125"/>
              <a:gd name="connsiteX41" fmla="*/ 582612 w 4142993"/>
              <a:gd name="connsiteY41" fmla="*/ 142875 h 619125"/>
              <a:gd name="connsiteX42" fmla="*/ 458787 w 4142993"/>
              <a:gd name="connsiteY42" fmla="*/ 190500 h 619125"/>
              <a:gd name="connsiteX43" fmla="*/ 425097 w 4142993"/>
              <a:gd name="connsiteY43" fmla="*/ 244835 h 619125"/>
              <a:gd name="connsiteX0" fmla="*/ 425097 w 4142993"/>
              <a:gd name="connsiteY0" fmla="*/ 244835 h 619125"/>
              <a:gd name="connsiteX1" fmla="*/ 601662 w 4142993"/>
              <a:gd name="connsiteY1" fmla="*/ 285750 h 619125"/>
              <a:gd name="connsiteX2" fmla="*/ 677862 w 4142993"/>
              <a:gd name="connsiteY2" fmla="*/ 342900 h 619125"/>
              <a:gd name="connsiteX3" fmla="*/ 620712 w 4142993"/>
              <a:gd name="connsiteY3" fmla="*/ 438150 h 619125"/>
              <a:gd name="connsiteX4" fmla="*/ 382587 w 4142993"/>
              <a:gd name="connsiteY4" fmla="*/ 447675 h 619125"/>
              <a:gd name="connsiteX5" fmla="*/ 230187 w 4142993"/>
              <a:gd name="connsiteY5" fmla="*/ 466725 h 619125"/>
              <a:gd name="connsiteX6" fmla="*/ 77787 w 4142993"/>
              <a:gd name="connsiteY6" fmla="*/ 495300 h 619125"/>
              <a:gd name="connsiteX7" fmla="*/ 58737 w 4142993"/>
              <a:gd name="connsiteY7" fmla="*/ 571500 h 619125"/>
              <a:gd name="connsiteX8" fmla="*/ 430212 w 4142993"/>
              <a:gd name="connsiteY8" fmla="*/ 561975 h 619125"/>
              <a:gd name="connsiteX9" fmla="*/ 573087 w 4142993"/>
              <a:gd name="connsiteY9" fmla="*/ 590550 h 619125"/>
              <a:gd name="connsiteX10" fmla="*/ 868362 w 4142993"/>
              <a:gd name="connsiteY10" fmla="*/ 571500 h 619125"/>
              <a:gd name="connsiteX11" fmla="*/ 1087437 w 4142993"/>
              <a:gd name="connsiteY11" fmla="*/ 571500 h 619125"/>
              <a:gd name="connsiteX12" fmla="*/ 1420812 w 4142993"/>
              <a:gd name="connsiteY12" fmla="*/ 561975 h 619125"/>
              <a:gd name="connsiteX13" fmla="*/ 1630362 w 4142993"/>
              <a:gd name="connsiteY13" fmla="*/ 581025 h 619125"/>
              <a:gd name="connsiteX14" fmla="*/ 1849437 w 4142993"/>
              <a:gd name="connsiteY14" fmla="*/ 590550 h 619125"/>
              <a:gd name="connsiteX15" fmla="*/ 1925637 w 4142993"/>
              <a:gd name="connsiteY15" fmla="*/ 619125 h 619125"/>
              <a:gd name="connsiteX16" fmla="*/ 2125662 w 4142993"/>
              <a:gd name="connsiteY16" fmla="*/ 590550 h 619125"/>
              <a:gd name="connsiteX17" fmla="*/ 2306637 w 4142993"/>
              <a:gd name="connsiteY17" fmla="*/ 600075 h 619125"/>
              <a:gd name="connsiteX18" fmla="*/ 2401887 w 4142993"/>
              <a:gd name="connsiteY18" fmla="*/ 571500 h 619125"/>
              <a:gd name="connsiteX19" fmla="*/ 2601912 w 4142993"/>
              <a:gd name="connsiteY19" fmla="*/ 504825 h 619125"/>
              <a:gd name="connsiteX20" fmla="*/ 2763837 w 4142993"/>
              <a:gd name="connsiteY20" fmla="*/ 523875 h 619125"/>
              <a:gd name="connsiteX21" fmla="*/ 2954337 w 4142993"/>
              <a:gd name="connsiteY21" fmla="*/ 552450 h 619125"/>
              <a:gd name="connsiteX22" fmla="*/ 3097212 w 4142993"/>
              <a:gd name="connsiteY22" fmla="*/ 561975 h 619125"/>
              <a:gd name="connsiteX23" fmla="*/ 3221037 w 4142993"/>
              <a:gd name="connsiteY23" fmla="*/ 533400 h 619125"/>
              <a:gd name="connsiteX24" fmla="*/ 3363912 w 4142993"/>
              <a:gd name="connsiteY24" fmla="*/ 447675 h 619125"/>
              <a:gd name="connsiteX25" fmla="*/ 3487737 w 4142993"/>
              <a:gd name="connsiteY25" fmla="*/ 381000 h 619125"/>
              <a:gd name="connsiteX26" fmla="*/ 3668712 w 4142993"/>
              <a:gd name="connsiteY26" fmla="*/ 342900 h 619125"/>
              <a:gd name="connsiteX27" fmla="*/ 3878262 w 4142993"/>
              <a:gd name="connsiteY27" fmla="*/ 285750 h 619125"/>
              <a:gd name="connsiteX28" fmla="*/ 4030662 w 4142993"/>
              <a:gd name="connsiteY28" fmla="*/ 276225 h 619125"/>
              <a:gd name="connsiteX29" fmla="*/ 4111978 w 4142993"/>
              <a:gd name="connsiteY29" fmla="*/ 206430 h 619125"/>
              <a:gd name="connsiteX30" fmla="*/ 4111978 w 4142993"/>
              <a:gd name="connsiteY30" fmla="*/ 91215 h 619125"/>
              <a:gd name="connsiteX31" fmla="*/ 3925887 w 4142993"/>
              <a:gd name="connsiteY31" fmla="*/ 57150 h 619125"/>
              <a:gd name="connsiteX32" fmla="*/ 3459162 w 4142993"/>
              <a:gd name="connsiteY32" fmla="*/ 28575 h 619125"/>
              <a:gd name="connsiteX33" fmla="*/ 3078162 w 4142993"/>
              <a:gd name="connsiteY33" fmla="*/ 9525 h 619125"/>
              <a:gd name="connsiteX34" fmla="*/ 2649537 w 4142993"/>
              <a:gd name="connsiteY34" fmla="*/ 0 h 619125"/>
              <a:gd name="connsiteX35" fmla="*/ 2420937 w 4142993"/>
              <a:gd name="connsiteY35" fmla="*/ 0 h 619125"/>
              <a:gd name="connsiteX36" fmla="*/ 2087562 w 4142993"/>
              <a:gd name="connsiteY36" fmla="*/ 38100 h 619125"/>
              <a:gd name="connsiteX37" fmla="*/ 1830387 w 4142993"/>
              <a:gd name="connsiteY37" fmla="*/ 85725 h 619125"/>
              <a:gd name="connsiteX38" fmla="*/ 1325562 w 4142993"/>
              <a:gd name="connsiteY38" fmla="*/ 95250 h 619125"/>
              <a:gd name="connsiteX39" fmla="*/ 1163637 w 4142993"/>
              <a:gd name="connsiteY39" fmla="*/ 114300 h 619125"/>
              <a:gd name="connsiteX40" fmla="*/ 801687 w 4142993"/>
              <a:gd name="connsiteY40" fmla="*/ 142875 h 619125"/>
              <a:gd name="connsiteX41" fmla="*/ 582612 w 4142993"/>
              <a:gd name="connsiteY41" fmla="*/ 142875 h 619125"/>
              <a:gd name="connsiteX42" fmla="*/ 458787 w 4142993"/>
              <a:gd name="connsiteY42" fmla="*/ 190500 h 619125"/>
              <a:gd name="connsiteX43" fmla="*/ 425097 w 4142993"/>
              <a:gd name="connsiteY43" fmla="*/ 244835 h 619125"/>
              <a:gd name="connsiteX0" fmla="*/ 425097 w 4142993"/>
              <a:gd name="connsiteY0" fmla="*/ 244835 h 619125"/>
              <a:gd name="connsiteX1" fmla="*/ 601662 w 4142993"/>
              <a:gd name="connsiteY1" fmla="*/ 285750 h 619125"/>
              <a:gd name="connsiteX2" fmla="*/ 677862 w 4142993"/>
              <a:gd name="connsiteY2" fmla="*/ 342900 h 619125"/>
              <a:gd name="connsiteX3" fmla="*/ 620712 w 4142993"/>
              <a:gd name="connsiteY3" fmla="*/ 438150 h 619125"/>
              <a:gd name="connsiteX4" fmla="*/ 382587 w 4142993"/>
              <a:gd name="connsiteY4" fmla="*/ 447675 h 619125"/>
              <a:gd name="connsiteX5" fmla="*/ 230187 w 4142993"/>
              <a:gd name="connsiteY5" fmla="*/ 466725 h 619125"/>
              <a:gd name="connsiteX6" fmla="*/ 77787 w 4142993"/>
              <a:gd name="connsiteY6" fmla="*/ 495300 h 619125"/>
              <a:gd name="connsiteX7" fmla="*/ 58737 w 4142993"/>
              <a:gd name="connsiteY7" fmla="*/ 571500 h 619125"/>
              <a:gd name="connsiteX8" fmla="*/ 430212 w 4142993"/>
              <a:gd name="connsiteY8" fmla="*/ 561975 h 619125"/>
              <a:gd name="connsiteX9" fmla="*/ 573087 w 4142993"/>
              <a:gd name="connsiteY9" fmla="*/ 590550 h 619125"/>
              <a:gd name="connsiteX10" fmla="*/ 868362 w 4142993"/>
              <a:gd name="connsiteY10" fmla="*/ 571500 h 619125"/>
              <a:gd name="connsiteX11" fmla="*/ 1087437 w 4142993"/>
              <a:gd name="connsiteY11" fmla="*/ 571500 h 619125"/>
              <a:gd name="connsiteX12" fmla="*/ 1420812 w 4142993"/>
              <a:gd name="connsiteY12" fmla="*/ 561975 h 619125"/>
              <a:gd name="connsiteX13" fmla="*/ 1630362 w 4142993"/>
              <a:gd name="connsiteY13" fmla="*/ 581025 h 619125"/>
              <a:gd name="connsiteX14" fmla="*/ 1849437 w 4142993"/>
              <a:gd name="connsiteY14" fmla="*/ 590550 h 619125"/>
              <a:gd name="connsiteX15" fmla="*/ 1925637 w 4142993"/>
              <a:gd name="connsiteY15" fmla="*/ 619125 h 619125"/>
              <a:gd name="connsiteX16" fmla="*/ 2125662 w 4142993"/>
              <a:gd name="connsiteY16" fmla="*/ 590550 h 619125"/>
              <a:gd name="connsiteX17" fmla="*/ 2306637 w 4142993"/>
              <a:gd name="connsiteY17" fmla="*/ 600075 h 619125"/>
              <a:gd name="connsiteX18" fmla="*/ 2401887 w 4142993"/>
              <a:gd name="connsiteY18" fmla="*/ 571500 h 619125"/>
              <a:gd name="connsiteX19" fmla="*/ 2601912 w 4142993"/>
              <a:gd name="connsiteY19" fmla="*/ 504825 h 619125"/>
              <a:gd name="connsiteX20" fmla="*/ 2763837 w 4142993"/>
              <a:gd name="connsiteY20" fmla="*/ 523875 h 619125"/>
              <a:gd name="connsiteX21" fmla="*/ 2954337 w 4142993"/>
              <a:gd name="connsiteY21" fmla="*/ 552450 h 619125"/>
              <a:gd name="connsiteX22" fmla="*/ 3097212 w 4142993"/>
              <a:gd name="connsiteY22" fmla="*/ 561975 h 619125"/>
              <a:gd name="connsiteX23" fmla="*/ 3221037 w 4142993"/>
              <a:gd name="connsiteY23" fmla="*/ 533400 h 619125"/>
              <a:gd name="connsiteX24" fmla="*/ 3363912 w 4142993"/>
              <a:gd name="connsiteY24" fmla="*/ 447675 h 619125"/>
              <a:gd name="connsiteX25" fmla="*/ 3487737 w 4142993"/>
              <a:gd name="connsiteY25" fmla="*/ 381000 h 619125"/>
              <a:gd name="connsiteX26" fmla="*/ 3668712 w 4142993"/>
              <a:gd name="connsiteY26" fmla="*/ 342900 h 619125"/>
              <a:gd name="connsiteX27" fmla="*/ 3878262 w 4142993"/>
              <a:gd name="connsiteY27" fmla="*/ 285750 h 619125"/>
              <a:gd name="connsiteX28" fmla="*/ 4030662 w 4142993"/>
              <a:gd name="connsiteY28" fmla="*/ 276225 h 619125"/>
              <a:gd name="connsiteX29" fmla="*/ 4111978 w 4142993"/>
              <a:gd name="connsiteY29" fmla="*/ 206430 h 619125"/>
              <a:gd name="connsiteX30" fmla="*/ 4111978 w 4142993"/>
              <a:gd name="connsiteY30" fmla="*/ 91215 h 619125"/>
              <a:gd name="connsiteX31" fmla="*/ 3925887 w 4142993"/>
              <a:gd name="connsiteY31" fmla="*/ 57150 h 619125"/>
              <a:gd name="connsiteX32" fmla="*/ 3459162 w 4142993"/>
              <a:gd name="connsiteY32" fmla="*/ 28575 h 619125"/>
              <a:gd name="connsiteX33" fmla="*/ 3078162 w 4142993"/>
              <a:gd name="connsiteY33" fmla="*/ 9525 h 619125"/>
              <a:gd name="connsiteX34" fmla="*/ 2649537 w 4142993"/>
              <a:gd name="connsiteY34" fmla="*/ 0 h 619125"/>
              <a:gd name="connsiteX35" fmla="*/ 2420937 w 4142993"/>
              <a:gd name="connsiteY35" fmla="*/ 0 h 619125"/>
              <a:gd name="connsiteX36" fmla="*/ 2087562 w 4142993"/>
              <a:gd name="connsiteY36" fmla="*/ 38100 h 619125"/>
              <a:gd name="connsiteX37" fmla="*/ 1830387 w 4142993"/>
              <a:gd name="connsiteY37" fmla="*/ 85725 h 619125"/>
              <a:gd name="connsiteX38" fmla="*/ 1325562 w 4142993"/>
              <a:gd name="connsiteY38" fmla="*/ 95250 h 619125"/>
              <a:gd name="connsiteX39" fmla="*/ 1163637 w 4142993"/>
              <a:gd name="connsiteY39" fmla="*/ 114300 h 619125"/>
              <a:gd name="connsiteX40" fmla="*/ 801687 w 4142993"/>
              <a:gd name="connsiteY40" fmla="*/ 142875 h 619125"/>
              <a:gd name="connsiteX41" fmla="*/ 582612 w 4142993"/>
              <a:gd name="connsiteY41" fmla="*/ 142875 h 619125"/>
              <a:gd name="connsiteX42" fmla="*/ 458787 w 4142993"/>
              <a:gd name="connsiteY42" fmla="*/ 190500 h 619125"/>
              <a:gd name="connsiteX43" fmla="*/ 425097 w 4142993"/>
              <a:gd name="connsiteY43" fmla="*/ 244835 h 619125"/>
              <a:gd name="connsiteX0" fmla="*/ 425097 w 4142993"/>
              <a:gd name="connsiteY0" fmla="*/ 244835 h 619125"/>
              <a:gd name="connsiteX1" fmla="*/ 601662 w 4142993"/>
              <a:gd name="connsiteY1" fmla="*/ 285750 h 619125"/>
              <a:gd name="connsiteX2" fmla="*/ 677862 w 4142993"/>
              <a:gd name="connsiteY2" fmla="*/ 342900 h 619125"/>
              <a:gd name="connsiteX3" fmla="*/ 620712 w 4142993"/>
              <a:gd name="connsiteY3" fmla="*/ 438150 h 619125"/>
              <a:gd name="connsiteX4" fmla="*/ 382587 w 4142993"/>
              <a:gd name="connsiteY4" fmla="*/ 447675 h 619125"/>
              <a:gd name="connsiteX5" fmla="*/ 230187 w 4142993"/>
              <a:gd name="connsiteY5" fmla="*/ 466725 h 619125"/>
              <a:gd name="connsiteX6" fmla="*/ 77787 w 4142993"/>
              <a:gd name="connsiteY6" fmla="*/ 495300 h 619125"/>
              <a:gd name="connsiteX7" fmla="*/ 58737 w 4142993"/>
              <a:gd name="connsiteY7" fmla="*/ 571500 h 619125"/>
              <a:gd name="connsiteX8" fmla="*/ 430212 w 4142993"/>
              <a:gd name="connsiteY8" fmla="*/ 561975 h 619125"/>
              <a:gd name="connsiteX9" fmla="*/ 573087 w 4142993"/>
              <a:gd name="connsiteY9" fmla="*/ 590550 h 619125"/>
              <a:gd name="connsiteX10" fmla="*/ 868362 w 4142993"/>
              <a:gd name="connsiteY10" fmla="*/ 571500 h 619125"/>
              <a:gd name="connsiteX11" fmla="*/ 1087437 w 4142993"/>
              <a:gd name="connsiteY11" fmla="*/ 571500 h 619125"/>
              <a:gd name="connsiteX12" fmla="*/ 1420812 w 4142993"/>
              <a:gd name="connsiteY12" fmla="*/ 561975 h 619125"/>
              <a:gd name="connsiteX13" fmla="*/ 1630362 w 4142993"/>
              <a:gd name="connsiteY13" fmla="*/ 581025 h 619125"/>
              <a:gd name="connsiteX14" fmla="*/ 1849437 w 4142993"/>
              <a:gd name="connsiteY14" fmla="*/ 590550 h 619125"/>
              <a:gd name="connsiteX15" fmla="*/ 1925637 w 4142993"/>
              <a:gd name="connsiteY15" fmla="*/ 619125 h 619125"/>
              <a:gd name="connsiteX16" fmla="*/ 2125662 w 4142993"/>
              <a:gd name="connsiteY16" fmla="*/ 590550 h 619125"/>
              <a:gd name="connsiteX17" fmla="*/ 2306637 w 4142993"/>
              <a:gd name="connsiteY17" fmla="*/ 600075 h 619125"/>
              <a:gd name="connsiteX18" fmla="*/ 2401887 w 4142993"/>
              <a:gd name="connsiteY18" fmla="*/ 571500 h 619125"/>
              <a:gd name="connsiteX19" fmla="*/ 2601912 w 4142993"/>
              <a:gd name="connsiteY19" fmla="*/ 504825 h 619125"/>
              <a:gd name="connsiteX20" fmla="*/ 2763837 w 4142993"/>
              <a:gd name="connsiteY20" fmla="*/ 523875 h 619125"/>
              <a:gd name="connsiteX21" fmla="*/ 2954337 w 4142993"/>
              <a:gd name="connsiteY21" fmla="*/ 552450 h 619125"/>
              <a:gd name="connsiteX22" fmla="*/ 3097212 w 4142993"/>
              <a:gd name="connsiteY22" fmla="*/ 561975 h 619125"/>
              <a:gd name="connsiteX23" fmla="*/ 3221037 w 4142993"/>
              <a:gd name="connsiteY23" fmla="*/ 533400 h 619125"/>
              <a:gd name="connsiteX24" fmla="*/ 3363912 w 4142993"/>
              <a:gd name="connsiteY24" fmla="*/ 447675 h 619125"/>
              <a:gd name="connsiteX25" fmla="*/ 3487737 w 4142993"/>
              <a:gd name="connsiteY25" fmla="*/ 381000 h 619125"/>
              <a:gd name="connsiteX26" fmla="*/ 3668712 w 4142993"/>
              <a:gd name="connsiteY26" fmla="*/ 342900 h 619125"/>
              <a:gd name="connsiteX27" fmla="*/ 3878262 w 4142993"/>
              <a:gd name="connsiteY27" fmla="*/ 285750 h 619125"/>
              <a:gd name="connsiteX28" fmla="*/ 4030662 w 4142993"/>
              <a:gd name="connsiteY28" fmla="*/ 276225 h 619125"/>
              <a:gd name="connsiteX29" fmla="*/ 4111978 w 4142993"/>
              <a:gd name="connsiteY29" fmla="*/ 206430 h 619125"/>
              <a:gd name="connsiteX30" fmla="*/ 4111978 w 4142993"/>
              <a:gd name="connsiteY30" fmla="*/ 91215 h 619125"/>
              <a:gd name="connsiteX31" fmla="*/ 3925887 w 4142993"/>
              <a:gd name="connsiteY31" fmla="*/ 57150 h 619125"/>
              <a:gd name="connsiteX32" fmla="*/ 3459162 w 4142993"/>
              <a:gd name="connsiteY32" fmla="*/ 28575 h 619125"/>
              <a:gd name="connsiteX33" fmla="*/ 3078162 w 4142993"/>
              <a:gd name="connsiteY33" fmla="*/ 9525 h 619125"/>
              <a:gd name="connsiteX34" fmla="*/ 2649537 w 4142993"/>
              <a:gd name="connsiteY34" fmla="*/ 0 h 619125"/>
              <a:gd name="connsiteX35" fmla="*/ 2420937 w 4142993"/>
              <a:gd name="connsiteY35" fmla="*/ 0 h 619125"/>
              <a:gd name="connsiteX36" fmla="*/ 2087562 w 4142993"/>
              <a:gd name="connsiteY36" fmla="*/ 38100 h 619125"/>
              <a:gd name="connsiteX37" fmla="*/ 1830387 w 4142993"/>
              <a:gd name="connsiteY37" fmla="*/ 85725 h 619125"/>
              <a:gd name="connsiteX38" fmla="*/ 1325562 w 4142993"/>
              <a:gd name="connsiteY38" fmla="*/ 95250 h 619125"/>
              <a:gd name="connsiteX39" fmla="*/ 1163637 w 4142993"/>
              <a:gd name="connsiteY39" fmla="*/ 114300 h 619125"/>
              <a:gd name="connsiteX40" fmla="*/ 801687 w 4142993"/>
              <a:gd name="connsiteY40" fmla="*/ 142875 h 619125"/>
              <a:gd name="connsiteX41" fmla="*/ 582612 w 4142993"/>
              <a:gd name="connsiteY41" fmla="*/ 142875 h 619125"/>
              <a:gd name="connsiteX42" fmla="*/ 458787 w 4142993"/>
              <a:gd name="connsiteY42" fmla="*/ 190500 h 619125"/>
              <a:gd name="connsiteX43" fmla="*/ 425097 w 4142993"/>
              <a:gd name="connsiteY43" fmla="*/ 24483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42993" h="619125">
                <a:moveTo>
                  <a:pt x="425097" y="244835"/>
                </a:moveTo>
                <a:cubicBezTo>
                  <a:pt x="448910" y="260710"/>
                  <a:pt x="559535" y="269406"/>
                  <a:pt x="601662" y="285750"/>
                </a:cubicBezTo>
                <a:cubicBezTo>
                  <a:pt x="643789" y="302094"/>
                  <a:pt x="674687" y="317500"/>
                  <a:pt x="677862" y="342900"/>
                </a:cubicBezTo>
                <a:cubicBezTo>
                  <a:pt x="681037" y="368300"/>
                  <a:pt x="669924" y="420688"/>
                  <a:pt x="620712" y="438150"/>
                </a:cubicBezTo>
                <a:cubicBezTo>
                  <a:pt x="571500" y="455612"/>
                  <a:pt x="447674" y="442913"/>
                  <a:pt x="382587" y="447675"/>
                </a:cubicBezTo>
                <a:lnTo>
                  <a:pt x="230187" y="466725"/>
                </a:lnTo>
                <a:cubicBezTo>
                  <a:pt x="179387" y="474663"/>
                  <a:pt x="106362" y="477838"/>
                  <a:pt x="77787" y="495300"/>
                </a:cubicBezTo>
                <a:cubicBezTo>
                  <a:pt x="49212" y="512762"/>
                  <a:pt x="0" y="560388"/>
                  <a:pt x="58737" y="571500"/>
                </a:cubicBezTo>
                <a:cubicBezTo>
                  <a:pt x="117474" y="582612"/>
                  <a:pt x="344487" y="558800"/>
                  <a:pt x="430212" y="561975"/>
                </a:cubicBezTo>
                <a:cubicBezTo>
                  <a:pt x="515937" y="565150"/>
                  <a:pt x="500062" y="588963"/>
                  <a:pt x="573087" y="590550"/>
                </a:cubicBezTo>
                <a:cubicBezTo>
                  <a:pt x="646112" y="592137"/>
                  <a:pt x="782637" y="574675"/>
                  <a:pt x="868362" y="571500"/>
                </a:cubicBezTo>
                <a:lnTo>
                  <a:pt x="1087437" y="571500"/>
                </a:lnTo>
                <a:lnTo>
                  <a:pt x="1420812" y="561975"/>
                </a:lnTo>
                <a:lnTo>
                  <a:pt x="1630362" y="581025"/>
                </a:lnTo>
                <a:lnTo>
                  <a:pt x="1849437" y="590550"/>
                </a:lnTo>
                <a:cubicBezTo>
                  <a:pt x="1898650" y="596900"/>
                  <a:pt x="1879600" y="619125"/>
                  <a:pt x="1925637" y="619125"/>
                </a:cubicBezTo>
                <a:cubicBezTo>
                  <a:pt x="1971674" y="619125"/>
                  <a:pt x="2062162" y="593725"/>
                  <a:pt x="2125662" y="590550"/>
                </a:cubicBezTo>
                <a:lnTo>
                  <a:pt x="2306637" y="600075"/>
                </a:lnTo>
                <a:lnTo>
                  <a:pt x="2401887" y="571500"/>
                </a:lnTo>
                <a:cubicBezTo>
                  <a:pt x="2451099" y="555625"/>
                  <a:pt x="2541587" y="512762"/>
                  <a:pt x="2601912" y="504825"/>
                </a:cubicBezTo>
                <a:cubicBezTo>
                  <a:pt x="2662237" y="496888"/>
                  <a:pt x="2705100" y="515938"/>
                  <a:pt x="2763837" y="523875"/>
                </a:cubicBezTo>
                <a:lnTo>
                  <a:pt x="2954337" y="552450"/>
                </a:lnTo>
                <a:cubicBezTo>
                  <a:pt x="3009899" y="558800"/>
                  <a:pt x="3052762" y="565150"/>
                  <a:pt x="3097212" y="561975"/>
                </a:cubicBezTo>
                <a:cubicBezTo>
                  <a:pt x="3141662" y="558800"/>
                  <a:pt x="3176587" y="552450"/>
                  <a:pt x="3221037" y="533400"/>
                </a:cubicBezTo>
                <a:cubicBezTo>
                  <a:pt x="3265487" y="514350"/>
                  <a:pt x="3319462" y="473075"/>
                  <a:pt x="3363912" y="447675"/>
                </a:cubicBezTo>
                <a:lnTo>
                  <a:pt x="3487737" y="381000"/>
                </a:lnTo>
                <a:lnTo>
                  <a:pt x="3668712" y="342900"/>
                </a:lnTo>
                <a:lnTo>
                  <a:pt x="3878262" y="285750"/>
                </a:lnTo>
                <a:cubicBezTo>
                  <a:pt x="3938587" y="274638"/>
                  <a:pt x="3991709" y="289445"/>
                  <a:pt x="4030662" y="276225"/>
                </a:cubicBezTo>
                <a:cubicBezTo>
                  <a:pt x="4069615" y="263005"/>
                  <a:pt x="4098425" y="237265"/>
                  <a:pt x="4111978" y="206430"/>
                </a:cubicBezTo>
                <a:cubicBezTo>
                  <a:pt x="4125531" y="175595"/>
                  <a:pt x="4142993" y="116095"/>
                  <a:pt x="4111978" y="91215"/>
                </a:cubicBezTo>
                <a:lnTo>
                  <a:pt x="3925887" y="57150"/>
                </a:lnTo>
                <a:lnTo>
                  <a:pt x="3459162" y="28575"/>
                </a:lnTo>
                <a:lnTo>
                  <a:pt x="3078162" y="9525"/>
                </a:lnTo>
                <a:lnTo>
                  <a:pt x="2649537" y="0"/>
                </a:lnTo>
                <a:lnTo>
                  <a:pt x="2420937" y="0"/>
                </a:lnTo>
                <a:lnTo>
                  <a:pt x="2087562" y="38100"/>
                </a:lnTo>
                <a:lnTo>
                  <a:pt x="1830387" y="85725"/>
                </a:lnTo>
                <a:lnTo>
                  <a:pt x="1325562" y="95250"/>
                </a:lnTo>
                <a:lnTo>
                  <a:pt x="1163637" y="114300"/>
                </a:lnTo>
                <a:lnTo>
                  <a:pt x="801687" y="142875"/>
                </a:lnTo>
                <a:lnTo>
                  <a:pt x="582612" y="142875"/>
                </a:lnTo>
                <a:lnTo>
                  <a:pt x="458787" y="190500"/>
                </a:lnTo>
                <a:cubicBezTo>
                  <a:pt x="433387" y="207963"/>
                  <a:pt x="401284" y="228960"/>
                  <a:pt x="425097" y="244835"/>
                </a:cubicBezTo>
                <a:close/>
              </a:path>
            </a:pathLst>
          </a:custGeom>
          <a:blipFill dpi="0" rotWithShape="1">
            <a:blip r:embed="rId4" cstate="print">
              <a:alphaModFix amt="40000"/>
            </a:blip>
            <a:srcRect/>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3350"/>
            <a:ext cx="8229600" cy="1143000"/>
          </a:xfrm>
        </p:spPr>
        <p:txBody>
          <a:bodyPr>
            <a:normAutofit fontScale="90000"/>
          </a:bodyPr>
          <a:lstStyle/>
          <a:p>
            <a:r>
              <a:rPr lang="en-US" b="1" dirty="0" smtClean="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rPr>
              <a:t>Analysis of Potential Sand Sources </a:t>
            </a:r>
            <a:br>
              <a:rPr lang="en-US" b="1" dirty="0" smtClean="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rPr>
            </a:br>
            <a:r>
              <a:rPr lang="en-US" b="1" dirty="0" smtClean="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rPr>
              <a:t>for the Keeler Dunes</a:t>
            </a:r>
            <a:endParaRPr lang="en-US" b="1" dirty="0">
              <a:ln w="12700">
                <a:solidFill>
                  <a:schemeClr val="tx2">
                    <a:satMod val="155000"/>
                  </a:schemeClr>
                </a:solidFill>
                <a:prstDash val="solid"/>
              </a:ln>
              <a:solidFill>
                <a:srgbClr val="FFFF66"/>
              </a:solidFill>
              <a:effectLst>
                <a:outerShdw blurRad="41275" dist="20320" dir="1800000" algn="tl" rotWithShape="0">
                  <a:srgbClr val="000000">
                    <a:alpha val="40000"/>
                  </a:srgbClr>
                </a:outerShdw>
              </a:effectLst>
            </a:endParaRPr>
          </a:p>
        </p:txBody>
      </p:sp>
      <p:sp>
        <p:nvSpPr>
          <p:cNvPr id="4" name="TextBox 3"/>
          <p:cNvSpPr txBox="1"/>
          <p:nvPr/>
        </p:nvSpPr>
        <p:spPr>
          <a:xfrm>
            <a:off x="0" y="6581001"/>
            <a:ext cx="2415341" cy="276999"/>
          </a:xfrm>
          <a:prstGeom prst="rect">
            <a:avLst/>
          </a:prstGeom>
          <a:noFill/>
        </p:spPr>
        <p:txBody>
          <a:bodyPr wrap="none" rtlCol="0">
            <a:spAutoFit/>
          </a:bodyPr>
          <a:lstStyle/>
          <a:p>
            <a:r>
              <a:rPr lang="en-US" sz="1200" i="1" dirty="0" smtClean="0">
                <a:solidFill>
                  <a:prstClr val="white"/>
                </a:solidFill>
              </a:rPr>
              <a:t>(Photo by Jim </a:t>
            </a:r>
            <a:r>
              <a:rPr lang="en-US" sz="1200" i="1" dirty="0" err="1" smtClean="0">
                <a:solidFill>
                  <a:prstClr val="white"/>
                </a:solidFill>
              </a:rPr>
              <a:t>Wark</a:t>
            </a:r>
            <a:r>
              <a:rPr lang="en-US" sz="1200" i="1" dirty="0" smtClean="0">
                <a:solidFill>
                  <a:prstClr val="white"/>
                </a:solidFill>
              </a:rPr>
              <a:t>, April  15, 1998)</a:t>
            </a:r>
            <a:endParaRPr lang="en-US" sz="1200" i="1" dirty="0">
              <a:solidFill>
                <a:prstClr val="white"/>
              </a:solidFill>
            </a:endParaRPr>
          </a:p>
        </p:txBody>
      </p:sp>
      <p:sp>
        <p:nvSpPr>
          <p:cNvPr id="7" name="TextBox 6"/>
          <p:cNvSpPr txBox="1"/>
          <p:nvPr/>
        </p:nvSpPr>
        <p:spPr>
          <a:xfrm>
            <a:off x="3997996" y="4158695"/>
            <a:ext cx="1148007" cy="307777"/>
          </a:xfrm>
          <a:prstGeom prst="rect">
            <a:avLst/>
          </a:prstGeom>
          <a:noFill/>
        </p:spPr>
        <p:txBody>
          <a:bodyPr wrap="none" rtlCol="0">
            <a:spAutoFit/>
          </a:bodyPr>
          <a:lstStyle/>
          <a:p>
            <a:r>
              <a:rPr lang="en-US" sz="1400" dirty="0" smtClean="0"/>
              <a:t>Keeler Dunes</a:t>
            </a:r>
            <a:endParaRPr lang="en-US" sz="1400" dirty="0"/>
          </a:p>
        </p:txBody>
      </p:sp>
      <p:sp>
        <p:nvSpPr>
          <p:cNvPr id="8" name="TextBox 7"/>
          <p:cNvSpPr txBox="1"/>
          <p:nvPr/>
        </p:nvSpPr>
        <p:spPr>
          <a:xfrm rot="2432986">
            <a:off x="5309703" y="5318581"/>
            <a:ext cx="1989327" cy="523220"/>
          </a:xfrm>
          <a:prstGeom prst="rect">
            <a:avLst/>
          </a:prstGeom>
          <a:noFill/>
        </p:spPr>
        <p:txBody>
          <a:bodyPr wrap="none" rtlCol="0">
            <a:spAutoFit/>
          </a:bodyPr>
          <a:lstStyle/>
          <a:p>
            <a:pPr algn="ctr"/>
            <a:r>
              <a:rPr lang="en-US" sz="1400" dirty="0" smtClean="0">
                <a:solidFill>
                  <a:schemeClr val="bg1"/>
                </a:solidFill>
              </a:rPr>
              <a:t>1. Keeler Fan</a:t>
            </a:r>
          </a:p>
          <a:p>
            <a:pPr algn="ctr"/>
            <a:r>
              <a:rPr lang="en-US" sz="1400" dirty="0" smtClean="0">
                <a:solidFill>
                  <a:schemeClr val="bg1"/>
                </a:solidFill>
              </a:rPr>
              <a:t>Alluvium from Inyo </a:t>
            </a:r>
            <a:r>
              <a:rPr lang="en-US" sz="1400" dirty="0" err="1" smtClean="0">
                <a:solidFill>
                  <a:schemeClr val="bg1"/>
                </a:solidFill>
              </a:rPr>
              <a:t>Mtns</a:t>
            </a:r>
            <a:endParaRPr lang="en-US" sz="1400" dirty="0">
              <a:solidFill>
                <a:schemeClr val="bg1"/>
              </a:solidFill>
            </a:endParaRPr>
          </a:p>
        </p:txBody>
      </p:sp>
      <p:sp>
        <p:nvSpPr>
          <p:cNvPr id="9" name="TextBox 8"/>
          <p:cNvSpPr txBox="1"/>
          <p:nvPr/>
        </p:nvSpPr>
        <p:spPr>
          <a:xfrm>
            <a:off x="5570530" y="3290500"/>
            <a:ext cx="1432572" cy="276999"/>
          </a:xfrm>
          <a:prstGeom prst="rect">
            <a:avLst/>
          </a:prstGeom>
          <a:noFill/>
        </p:spPr>
        <p:txBody>
          <a:bodyPr wrap="none" rtlCol="0">
            <a:spAutoFit/>
          </a:bodyPr>
          <a:lstStyle/>
          <a:p>
            <a:r>
              <a:rPr lang="en-US" sz="1200" dirty="0" smtClean="0"/>
              <a:t>6. North Sand Sheet</a:t>
            </a:r>
            <a:endParaRPr lang="en-US" sz="1200" dirty="0"/>
          </a:p>
        </p:txBody>
      </p:sp>
      <p:sp>
        <p:nvSpPr>
          <p:cNvPr id="10" name="TextBox 9"/>
          <p:cNvSpPr txBox="1"/>
          <p:nvPr/>
        </p:nvSpPr>
        <p:spPr>
          <a:xfrm>
            <a:off x="7567590" y="2891330"/>
            <a:ext cx="1354986" cy="276999"/>
          </a:xfrm>
          <a:prstGeom prst="rect">
            <a:avLst/>
          </a:prstGeom>
          <a:noFill/>
        </p:spPr>
        <p:txBody>
          <a:bodyPr wrap="none" rtlCol="0">
            <a:spAutoFit/>
          </a:bodyPr>
          <a:lstStyle/>
          <a:p>
            <a:r>
              <a:rPr lang="en-US" sz="1200" dirty="0" smtClean="0"/>
              <a:t>Owens River/Delta</a:t>
            </a:r>
            <a:endParaRPr lang="en-US" sz="1200" dirty="0"/>
          </a:p>
        </p:txBody>
      </p:sp>
      <p:sp>
        <p:nvSpPr>
          <p:cNvPr id="13" name="Arc 12"/>
          <p:cNvSpPr/>
          <p:nvPr/>
        </p:nvSpPr>
        <p:spPr>
          <a:xfrm>
            <a:off x="6492250" y="4005075"/>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8206180">
            <a:off x="6219798" y="2161632"/>
            <a:ext cx="2042695" cy="1920255"/>
          </a:xfrm>
          <a:prstGeom prst="arc">
            <a:avLst>
              <a:gd name="adj1" fmla="val 16419961"/>
              <a:gd name="adj2" fmla="val 21063641"/>
            </a:avLst>
          </a:prstGeom>
          <a:ln w="28575">
            <a:solidFill>
              <a:srgbClr val="E1DC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6581775" y="4132263"/>
            <a:ext cx="1042987" cy="144462"/>
          </a:xfrm>
          <a:custGeom>
            <a:avLst/>
            <a:gdLst>
              <a:gd name="connsiteX0" fmla="*/ 504825 w 1038225"/>
              <a:gd name="connsiteY0" fmla="*/ 114300 h 142875"/>
              <a:gd name="connsiteX1" fmla="*/ 276225 w 1038225"/>
              <a:gd name="connsiteY1" fmla="*/ 142875 h 142875"/>
              <a:gd name="connsiteX2" fmla="*/ 104775 w 1038225"/>
              <a:gd name="connsiteY2" fmla="*/ 114300 h 142875"/>
              <a:gd name="connsiteX3" fmla="*/ 0 w 1038225"/>
              <a:gd name="connsiteY3" fmla="*/ 47625 h 142875"/>
              <a:gd name="connsiteX4" fmla="*/ 104775 w 1038225"/>
              <a:gd name="connsiteY4" fmla="*/ 0 h 142875"/>
              <a:gd name="connsiteX5" fmla="*/ 228600 w 1038225"/>
              <a:gd name="connsiteY5" fmla="*/ 9525 h 142875"/>
              <a:gd name="connsiteX6" fmla="*/ 390525 w 1038225"/>
              <a:gd name="connsiteY6" fmla="*/ 57150 h 142875"/>
              <a:gd name="connsiteX7" fmla="*/ 552450 w 1038225"/>
              <a:gd name="connsiteY7" fmla="*/ 57150 h 142875"/>
              <a:gd name="connsiteX8" fmla="*/ 685800 w 1038225"/>
              <a:gd name="connsiteY8" fmla="*/ 38100 h 142875"/>
              <a:gd name="connsiteX9" fmla="*/ 838200 w 1038225"/>
              <a:gd name="connsiteY9" fmla="*/ 28575 h 142875"/>
              <a:gd name="connsiteX10" fmla="*/ 981075 w 1038225"/>
              <a:gd name="connsiteY10" fmla="*/ 9525 h 142875"/>
              <a:gd name="connsiteX11" fmla="*/ 1038225 w 1038225"/>
              <a:gd name="connsiteY11" fmla="*/ 9525 h 142875"/>
              <a:gd name="connsiteX12" fmla="*/ 952500 w 1038225"/>
              <a:gd name="connsiteY12" fmla="*/ 76200 h 142875"/>
              <a:gd name="connsiteX13" fmla="*/ 704850 w 1038225"/>
              <a:gd name="connsiteY13" fmla="*/ 104775 h 142875"/>
              <a:gd name="connsiteX14" fmla="*/ 504825 w 1038225"/>
              <a:gd name="connsiteY14" fmla="*/ 114300 h 142875"/>
              <a:gd name="connsiteX0" fmla="*/ 504825 w 1038225"/>
              <a:gd name="connsiteY0" fmla="*/ 114300 h 142875"/>
              <a:gd name="connsiteX1" fmla="*/ 276225 w 1038225"/>
              <a:gd name="connsiteY1" fmla="*/ 142875 h 142875"/>
              <a:gd name="connsiteX2" fmla="*/ 104775 w 1038225"/>
              <a:gd name="connsiteY2" fmla="*/ 114300 h 142875"/>
              <a:gd name="connsiteX3" fmla="*/ 0 w 1038225"/>
              <a:gd name="connsiteY3" fmla="*/ 47625 h 142875"/>
              <a:gd name="connsiteX4" fmla="*/ 104775 w 1038225"/>
              <a:gd name="connsiteY4" fmla="*/ 0 h 142875"/>
              <a:gd name="connsiteX5" fmla="*/ 228600 w 1038225"/>
              <a:gd name="connsiteY5" fmla="*/ 9525 h 142875"/>
              <a:gd name="connsiteX6" fmla="*/ 390525 w 1038225"/>
              <a:gd name="connsiteY6" fmla="*/ 57150 h 142875"/>
              <a:gd name="connsiteX7" fmla="*/ 552450 w 1038225"/>
              <a:gd name="connsiteY7" fmla="*/ 57150 h 142875"/>
              <a:gd name="connsiteX8" fmla="*/ 685800 w 1038225"/>
              <a:gd name="connsiteY8" fmla="*/ 38100 h 142875"/>
              <a:gd name="connsiteX9" fmla="*/ 838200 w 1038225"/>
              <a:gd name="connsiteY9" fmla="*/ 28575 h 142875"/>
              <a:gd name="connsiteX10" fmla="*/ 981075 w 1038225"/>
              <a:gd name="connsiteY10" fmla="*/ 9525 h 142875"/>
              <a:gd name="connsiteX11" fmla="*/ 1038225 w 1038225"/>
              <a:gd name="connsiteY11" fmla="*/ 9525 h 142875"/>
              <a:gd name="connsiteX12" fmla="*/ 952500 w 1038225"/>
              <a:gd name="connsiteY12" fmla="*/ 76200 h 142875"/>
              <a:gd name="connsiteX13" fmla="*/ 704850 w 1038225"/>
              <a:gd name="connsiteY13" fmla="*/ 104775 h 142875"/>
              <a:gd name="connsiteX14" fmla="*/ 504825 w 1038225"/>
              <a:gd name="connsiteY14" fmla="*/ 114300 h 142875"/>
              <a:gd name="connsiteX0" fmla="*/ 504825 w 1038225"/>
              <a:gd name="connsiteY0" fmla="*/ 114300 h 142875"/>
              <a:gd name="connsiteX1" fmla="*/ 276225 w 1038225"/>
              <a:gd name="connsiteY1" fmla="*/ 142875 h 142875"/>
              <a:gd name="connsiteX2" fmla="*/ 104775 w 1038225"/>
              <a:gd name="connsiteY2" fmla="*/ 114300 h 142875"/>
              <a:gd name="connsiteX3" fmla="*/ 0 w 1038225"/>
              <a:gd name="connsiteY3" fmla="*/ 47625 h 142875"/>
              <a:gd name="connsiteX4" fmla="*/ 104775 w 1038225"/>
              <a:gd name="connsiteY4" fmla="*/ 0 h 142875"/>
              <a:gd name="connsiteX5" fmla="*/ 228600 w 1038225"/>
              <a:gd name="connsiteY5" fmla="*/ 9525 h 142875"/>
              <a:gd name="connsiteX6" fmla="*/ 390525 w 1038225"/>
              <a:gd name="connsiteY6" fmla="*/ 57150 h 142875"/>
              <a:gd name="connsiteX7" fmla="*/ 552450 w 1038225"/>
              <a:gd name="connsiteY7" fmla="*/ 57150 h 142875"/>
              <a:gd name="connsiteX8" fmla="*/ 685800 w 1038225"/>
              <a:gd name="connsiteY8" fmla="*/ 38100 h 142875"/>
              <a:gd name="connsiteX9" fmla="*/ 838200 w 1038225"/>
              <a:gd name="connsiteY9" fmla="*/ 28575 h 142875"/>
              <a:gd name="connsiteX10" fmla="*/ 981075 w 1038225"/>
              <a:gd name="connsiteY10" fmla="*/ 9525 h 142875"/>
              <a:gd name="connsiteX11" fmla="*/ 1038225 w 1038225"/>
              <a:gd name="connsiteY11" fmla="*/ 9525 h 142875"/>
              <a:gd name="connsiteX12" fmla="*/ 952500 w 1038225"/>
              <a:gd name="connsiteY12" fmla="*/ 76200 h 142875"/>
              <a:gd name="connsiteX13" fmla="*/ 704850 w 1038225"/>
              <a:gd name="connsiteY13" fmla="*/ 104775 h 142875"/>
              <a:gd name="connsiteX14" fmla="*/ 504825 w 1038225"/>
              <a:gd name="connsiteY14" fmla="*/ 114300 h 142875"/>
              <a:gd name="connsiteX0" fmla="*/ 504825 w 1038225"/>
              <a:gd name="connsiteY0" fmla="*/ 114300 h 142875"/>
              <a:gd name="connsiteX1" fmla="*/ 276225 w 1038225"/>
              <a:gd name="connsiteY1" fmla="*/ 142875 h 142875"/>
              <a:gd name="connsiteX2" fmla="*/ 104775 w 1038225"/>
              <a:gd name="connsiteY2" fmla="*/ 114300 h 142875"/>
              <a:gd name="connsiteX3" fmla="*/ 0 w 1038225"/>
              <a:gd name="connsiteY3" fmla="*/ 47625 h 142875"/>
              <a:gd name="connsiteX4" fmla="*/ 104775 w 1038225"/>
              <a:gd name="connsiteY4" fmla="*/ 0 h 142875"/>
              <a:gd name="connsiteX5" fmla="*/ 228600 w 1038225"/>
              <a:gd name="connsiteY5" fmla="*/ 9525 h 142875"/>
              <a:gd name="connsiteX6" fmla="*/ 390525 w 1038225"/>
              <a:gd name="connsiteY6" fmla="*/ 57150 h 142875"/>
              <a:gd name="connsiteX7" fmla="*/ 552450 w 1038225"/>
              <a:gd name="connsiteY7" fmla="*/ 57150 h 142875"/>
              <a:gd name="connsiteX8" fmla="*/ 685800 w 1038225"/>
              <a:gd name="connsiteY8" fmla="*/ 38100 h 142875"/>
              <a:gd name="connsiteX9" fmla="*/ 838200 w 1038225"/>
              <a:gd name="connsiteY9" fmla="*/ 28575 h 142875"/>
              <a:gd name="connsiteX10" fmla="*/ 981075 w 1038225"/>
              <a:gd name="connsiteY10" fmla="*/ 9525 h 142875"/>
              <a:gd name="connsiteX11" fmla="*/ 1038225 w 1038225"/>
              <a:gd name="connsiteY11" fmla="*/ 9525 h 142875"/>
              <a:gd name="connsiteX12" fmla="*/ 952500 w 1038225"/>
              <a:gd name="connsiteY12" fmla="*/ 76200 h 142875"/>
              <a:gd name="connsiteX13" fmla="*/ 704850 w 1038225"/>
              <a:gd name="connsiteY13" fmla="*/ 104775 h 142875"/>
              <a:gd name="connsiteX14" fmla="*/ 504825 w 1038225"/>
              <a:gd name="connsiteY14" fmla="*/ 114300 h 142875"/>
              <a:gd name="connsiteX0" fmla="*/ 504825 w 1042987"/>
              <a:gd name="connsiteY0" fmla="*/ 115887 h 144462"/>
              <a:gd name="connsiteX1" fmla="*/ 276225 w 1042987"/>
              <a:gd name="connsiteY1" fmla="*/ 144462 h 144462"/>
              <a:gd name="connsiteX2" fmla="*/ 104775 w 1042987"/>
              <a:gd name="connsiteY2" fmla="*/ 115887 h 144462"/>
              <a:gd name="connsiteX3" fmla="*/ 0 w 1042987"/>
              <a:gd name="connsiteY3" fmla="*/ 49212 h 144462"/>
              <a:gd name="connsiteX4" fmla="*/ 104775 w 1042987"/>
              <a:gd name="connsiteY4" fmla="*/ 1587 h 144462"/>
              <a:gd name="connsiteX5" fmla="*/ 228600 w 1042987"/>
              <a:gd name="connsiteY5" fmla="*/ 11112 h 144462"/>
              <a:gd name="connsiteX6" fmla="*/ 390525 w 1042987"/>
              <a:gd name="connsiteY6" fmla="*/ 58737 h 144462"/>
              <a:gd name="connsiteX7" fmla="*/ 552450 w 1042987"/>
              <a:gd name="connsiteY7" fmla="*/ 58737 h 144462"/>
              <a:gd name="connsiteX8" fmla="*/ 685800 w 1042987"/>
              <a:gd name="connsiteY8" fmla="*/ 39687 h 144462"/>
              <a:gd name="connsiteX9" fmla="*/ 838200 w 1042987"/>
              <a:gd name="connsiteY9" fmla="*/ 30162 h 144462"/>
              <a:gd name="connsiteX10" fmla="*/ 981075 w 1042987"/>
              <a:gd name="connsiteY10" fmla="*/ 11112 h 144462"/>
              <a:gd name="connsiteX11" fmla="*/ 1038225 w 1042987"/>
              <a:gd name="connsiteY11" fmla="*/ 11112 h 144462"/>
              <a:gd name="connsiteX12" fmla="*/ 952500 w 1042987"/>
              <a:gd name="connsiteY12" fmla="*/ 77787 h 144462"/>
              <a:gd name="connsiteX13" fmla="*/ 704850 w 1042987"/>
              <a:gd name="connsiteY13" fmla="*/ 106362 h 144462"/>
              <a:gd name="connsiteX14" fmla="*/ 504825 w 1042987"/>
              <a:gd name="connsiteY14" fmla="*/ 115887 h 144462"/>
              <a:gd name="connsiteX0" fmla="*/ 504825 w 1042987"/>
              <a:gd name="connsiteY0" fmla="*/ 115887 h 144462"/>
              <a:gd name="connsiteX1" fmla="*/ 276225 w 1042987"/>
              <a:gd name="connsiteY1" fmla="*/ 144462 h 144462"/>
              <a:gd name="connsiteX2" fmla="*/ 104775 w 1042987"/>
              <a:gd name="connsiteY2" fmla="*/ 115887 h 144462"/>
              <a:gd name="connsiteX3" fmla="*/ 0 w 1042987"/>
              <a:gd name="connsiteY3" fmla="*/ 49212 h 144462"/>
              <a:gd name="connsiteX4" fmla="*/ 104775 w 1042987"/>
              <a:gd name="connsiteY4" fmla="*/ 1587 h 144462"/>
              <a:gd name="connsiteX5" fmla="*/ 228600 w 1042987"/>
              <a:gd name="connsiteY5" fmla="*/ 11112 h 144462"/>
              <a:gd name="connsiteX6" fmla="*/ 390525 w 1042987"/>
              <a:gd name="connsiteY6" fmla="*/ 58737 h 144462"/>
              <a:gd name="connsiteX7" fmla="*/ 552450 w 1042987"/>
              <a:gd name="connsiteY7" fmla="*/ 58737 h 144462"/>
              <a:gd name="connsiteX8" fmla="*/ 685800 w 1042987"/>
              <a:gd name="connsiteY8" fmla="*/ 39687 h 144462"/>
              <a:gd name="connsiteX9" fmla="*/ 838200 w 1042987"/>
              <a:gd name="connsiteY9" fmla="*/ 30162 h 144462"/>
              <a:gd name="connsiteX10" fmla="*/ 981075 w 1042987"/>
              <a:gd name="connsiteY10" fmla="*/ 11112 h 144462"/>
              <a:gd name="connsiteX11" fmla="*/ 1038225 w 1042987"/>
              <a:gd name="connsiteY11" fmla="*/ 11112 h 144462"/>
              <a:gd name="connsiteX12" fmla="*/ 952500 w 1042987"/>
              <a:gd name="connsiteY12" fmla="*/ 77787 h 144462"/>
              <a:gd name="connsiteX13" fmla="*/ 704850 w 1042987"/>
              <a:gd name="connsiteY13" fmla="*/ 106362 h 144462"/>
              <a:gd name="connsiteX14" fmla="*/ 504825 w 1042987"/>
              <a:gd name="connsiteY14" fmla="*/ 115887 h 144462"/>
              <a:gd name="connsiteX0" fmla="*/ 504825 w 1042987"/>
              <a:gd name="connsiteY0" fmla="*/ 115887 h 144462"/>
              <a:gd name="connsiteX1" fmla="*/ 276225 w 1042987"/>
              <a:gd name="connsiteY1" fmla="*/ 144462 h 144462"/>
              <a:gd name="connsiteX2" fmla="*/ 104775 w 1042987"/>
              <a:gd name="connsiteY2" fmla="*/ 115887 h 144462"/>
              <a:gd name="connsiteX3" fmla="*/ 0 w 1042987"/>
              <a:gd name="connsiteY3" fmla="*/ 49212 h 144462"/>
              <a:gd name="connsiteX4" fmla="*/ 104775 w 1042987"/>
              <a:gd name="connsiteY4" fmla="*/ 1587 h 144462"/>
              <a:gd name="connsiteX5" fmla="*/ 228600 w 1042987"/>
              <a:gd name="connsiteY5" fmla="*/ 11112 h 144462"/>
              <a:gd name="connsiteX6" fmla="*/ 390525 w 1042987"/>
              <a:gd name="connsiteY6" fmla="*/ 58737 h 144462"/>
              <a:gd name="connsiteX7" fmla="*/ 552450 w 1042987"/>
              <a:gd name="connsiteY7" fmla="*/ 58737 h 144462"/>
              <a:gd name="connsiteX8" fmla="*/ 685800 w 1042987"/>
              <a:gd name="connsiteY8" fmla="*/ 39687 h 144462"/>
              <a:gd name="connsiteX9" fmla="*/ 838200 w 1042987"/>
              <a:gd name="connsiteY9" fmla="*/ 30162 h 144462"/>
              <a:gd name="connsiteX10" fmla="*/ 981075 w 1042987"/>
              <a:gd name="connsiteY10" fmla="*/ 11112 h 144462"/>
              <a:gd name="connsiteX11" fmla="*/ 1038225 w 1042987"/>
              <a:gd name="connsiteY11" fmla="*/ 11112 h 144462"/>
              <a:gd name="connsiteX12" fmla="*/ 952500 w 1042987"/>
              <a:gd name="connsiteY12" fmla="*/ 77787 h 144462"/>
              <a:gd name="connsiteX13" fmla="*/ 704850 w 1042987"/>
              <a:gd name="connsiteY13" fmla="*/ 106362 h 144462"/>
              <a:gd name="connsiteX14" fmla="*/ 504825 w 1042987"/>
              <a:gd name="connsiteY14" fmla="*/ 115887 h 144462"/>
              <a:gd name="connsiteX0" fmla="*/ 504825 w 1042987"/>
              <a:gd name="connsiteY0" fmla="*/ 115887 h 144462"/>
              <a:gd name="connsiteX1" fmla="*/ 276225 w 1042987"/>
              <a:gd name="connsiteY1" fmla="*/ 144462 h 144462"/>
              <a:gd name="connsiteX2" fmla="*/ 104775 w 1042987"/>
              <a:gd name="connsiteY2" fmla="*/ 115887 h 144462"/>
              <a:gd name="connsiteX3" fmla="*/ 0 w 1042987"/>
              <a:gd name="connsiteY3" fmla="*/ 49212 h 144462"/>
              <a:gd name="connsiteX4" fmla="*/ 104775 w 1042987"/>
              <a:gd name="connsiteY4" fmla="*/ 1587 h 144462"/>
              <a:gd name="connsiteX5" fmla="*/ 228600 w 1042987"/>
              <a:gd name="connsiteY5" fmla="*/ 11112 h 144462"/>
              <a:gd name="connsiteX6" fmla="*/ 390525 w 1042987"/>
              <a:gd name="connsiteY6" fmla="*/ 58737 h 144462"/>
              <a:gd name="connsiteX7" fmla="*/ 552450 w 1042987"/>
              <a:gd name="connsiteY7" fmla="*/ 58737 h 144462"/>
              <a:gd name="connsiteX8" fmla="*/ 685800 w 1042987"/>
              <a:gd name="connsiteY8" fmla="*/ 39687 h 144462"/>
              <a:gd name="connsiteX9" fmla="*/ 838200 w 1042987"/>
              <a:gd name="connsiteY9" fmla="*/ 30162 h 144462"/>
              <a:gd name="connsiteX10" fmla="*/ 981075 w 1042987"/>
              <a:gd name="connsiteY10" fmla="*/ 11112 h 144462"/>
              <a:gd name="connsiteX11" fmla="*/ 1038225 w 1042987"/>
              <a:gd name="connsiteY11" fmla="*/ 11112 h 144462"/>
              <a:gd name="connsiteX12" fmla="*/ 952500 w 1042987"/>
              <a:gd name="connsiteY12" fmla="*/ 77787 h 144462"/>
              <a:gd name="connsiteX13" fmla="*/ 704850 w 1042987"/>
              <a:gd name="connsiteY13" fmla="*/ 106362 h 144462"/>
              <a:gd name="connsiteX14" fmla="*/ 504825 w 1042987"/>
              <a:gd name="connsiteY14" fmla="*/ 115887 h 1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2987" h="144462">
                <a:moveTo>
                  <a:pt x="504825" y="115887"/>
                </a:moveTo>
                <a:cubicBezTo>
                  <a:pt x="433388" y="122237"/>
                  <a:pt x="342900" y="144462"/>
                  <a:pt x="276225" y="144462"/>
                </a:cubicBezTo>
                <a:cubicBezTo>
                  <a:pt x="209550" y="144462"/>
                  <a:pt x="150813" y="131762"/>
                  <a:pt x="104775" y="115887"/>
                </a:cubicBezTo>
                <a:cubicBezTo>
                  <a:pt x="58738" y="100012"/>
                  <a:pt x="0" y="68262"/>
                  <a:pt x="0" y="49212"/>
                </a:cubicBezTo>
                <a:cubicBezTo>
                  <a:pt x="0" y="30162"/>
                  <a:pt x="66675" y="7937"/>
                  <a:pt x="104775" y="1587"/>
                </a:cubicBezTo>
                <a:lnTo>
                  <a:pt x="228600" y="11112"/>
                </a:lnTo>
                <a:cubicBezTo>
                  <a:pt x="276225" y="20637"/>
                  <a:pt x="336550" y="50800"/>
                  <a:pt x="390525" y="58737"/>
                </a:cubicBezTo>
                <a:cubicBezTo>
                  <a:pt x="444500" y="66674"/>
                  <a:pt x="503238" y="61912"/>
                  <a:pt x="552450" y="58737"/>
                </a:cubicBezTo>
                <a:lnTo>
                  <a:pt x="685800" y="39687"/>
                </a:lnTo>
                <a:lnTo>
                  <a:pt x="838200" y="30162"/>
                </a:lnTo>
                <a:cubicBezTo>
                  <a:pt x="887413" y="25400"/>
                  <a:pt x="947738" y="14287"/>
                  <a:pt x="981075" y="11112"/>
                </a:cubicBezTo>
                <a:cubicBezTo>
                  <a:pt x="1014412" y="7937"/>
                  <a:pt x="1042987" y="0"/>
                  <a:pt x="1038225" y="11112"/>
                </a:cubicBezTo>
                <a:cubicBezTo>
                  <a:pt x="1033463" y="22224"/>
                  <a:pt x="1008062" y="61912"/>
                  <a:pt x="952500" y="77787"/>
                </a:cubicBezTo>
                <a:cubicBezTo>
                  <a:pt x="896938" y="93662"/>
                  <a:pt x="779462" y="100012"/>
                  <a:pt x="704850" y="106362"/>
                </a:cubicBezTo>
                <a:lnTo>
                  <a:pt x="504825" y="115887"/>
                </a:lnTo>
                <a:close/>
              </a:path>
            </a:pathLst>
          </a:custGeom>
          <a:blipFill dpi="0" rotWithShape="1">
            <a:blip r:embed="rId4" cstate="print">
              <a:alphaModFix amt="40000"/>
            </a:blip>
            <a:srcRect/>
            <a:tile tx="0" ty="0" sx="100000" sy="10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29920" y="4197100"/>
            <a:ext cx="1308563" cy="276999"/>
          </a:xfrm>
          <a:prstGeom prst="rect">
            <a:avLst/>
          </a:prstGeom>
          <a:noFill/>
        </p:spPr>
        <p:txBody>
          <a:bodyPr wrap="none" rtlCol="0">
            <a:spAutoFit/>
          </a:bodyPr>
          <a:lstStyle/>
          <a:p>
            <a:r>
              <a:rPr lang="en-US" sz="1200" dirty="0" smtClean="0"/>
              <a:t>3. Swansea Dunes</a:t>
            </a:r>
            <a:endParaRPr lang="en-US" sz="1200" dirty="0"/>
          </a:p>
        </p:txBody>
      </p:sp>
      <p:sp>
        <p:nvSpPr>
          <p:cNvPr id="17" name="Freeform 16"/>
          <p:cNvSpPr/>
          <p:nvPr/>
        </p:nvSpPr>
        <p:spPr>
          <a:xfrm>
            <a:off x="1419225" y="4081885"/>
            <a:ext cx="3152775" cy="556789"/>
          </a:xfrm>
          <a:custGeom>
            <a:avLst/>
            <a:gdLst>
              <a:gd name="connsiteX0" fmla="*/ 1533525 w 1533525"/>
              <a:gd name="connsiteY0" fmla="*/ 0 h 285750"/>
              <a:gd name="connsiteX1" fmla="*/ 1247775 w 1533525"/>
              <a:gd name="connsiteY1" fmla="*/ 76200 h 285750"/>
              <a:gd name="connsiteX2" fmla="*/ 914400 w 1533525"/>
              <a:gd name="connsiteY2" fmla="*/ 133350 h 285750"/>
              <a:gd name="connsiteX3" fmla="*/ 647700 w 1533525"/>
              <a:gd name="connsiteY3" fmla="*/ 180975 h 285750"/>
              <a:gd name="connsiteX4" fmla="*/ 285750 w 1533525"/>
              <a:gd name="connsiteY4" fmla="*/ 247650 h 285750"/>
              <a:gd name="connsiteX5" fmla="*/ 0 w 1533525"/>
              <a:gd name="connsiteY5" fmla="*/ 285750 h 285750"/>
              <a:gd name="connsiteX0" fmla="*/ 2154245 w 2154245"/>
              <a:gd name="connsiteY0" fmla="*/ 0 h 403170"/>
              <a:gd name="connsiteX1" fmla="*/ 1247775 w 2154245"/>
              <a:gd name="connsiteY1" fmla="*/ 193620 h 403170"/>
              <a:gd name="connsiteX2" fmla="*/ 914400 w 2154245"/>
              <a:gd name="connsiteY2" fmla="*/ 250770 h 403170"/>
              <a:gd name="connsiteX3" fmla="*/ 647700 w 2154245"/>
              <a:gd name="connsiteY3" fmla="*/ 298395 h 403170"/>
              <a:gd name="connsiteX4" fmla="*/ 285750 w 2154245"/>
              <a:gd name="connsiteY4" fmla="*/ 365070 h 403170"/>
              <a:gd name="connsiteX5" fmla="*/ 0 w 2154245"/>
              <a:gd name="connsiteY5" fmla="*/ 403170 h 403170"/>
              <a:gd name="connsiteX0" fmla="*/ 2154245 w 2154245"/>
              <a:gd name="connsiteY0" fmla="*/ 25455 h 428625"/>
              <a:gd name="connsiteX1" fmla="*/ 2143125 w 2154245"/>
              <a:gd name="connsiteY1" fmla="*/ 0 h 428625"/>
              <a:gd name="connsiteX2" fmla="*/ 1247775 w 2154245"/>
              <a:gd name="connsiteY2" fmla="*/ 219075 h 428625"/>
              <a:gd name="connsiteX3" fmla="*/ 914400 w 2154245"/>
              <a:gd name="connsiteY3" fmla="*/ 276225 h 428625"/>
              <a:gd name="connsiteX4" fmla="*/ 647700 w 2154245"/>
              <a:gd name="connsiteY4" fmla="*/ 323850 h 428625"/>
              <a:gd name="connsiteX5" fmla="*/ 285750 w 2154245"/>
              <a:gd name="connsiteY5" fmla="*/ 390525 h 428625"/>
              <a:gd name="connsiteX6" fmla="*/ 0 w 2154245"/>
              <a:gd name="connsiteY6" fmla="*/ 428625 h 428625"/>
              <a:gd name="connsiteX0" fmla="*/ 3152775 w 3152775"/>
              <a:gd name="connsiteY0" fmla="*/ 0 h 479979"/>
              <a:gd name="connsiteX1" fmla="*/ 2143125 w 3152775"/>
              <a:gd name="connsiteY1" fmla="*/ 51354 h 479979"/>
              <a:gd name="connsiteX2" fmla="*/ 1247775 w 3152775"/>
              <a:gd name="connsiteY2" fmla="*/ 270429 h 479979"/>
              <a:gd name="connsiteX3" fmla="*/ 914400 w 3152775"/>
              <a:gd name="connsiteY3" fmla="*/ 327579 h 479979"/>
              <a:gd name="connsiteX4" fmla="*/ 647700 w 3152775"/>
              <a:gd name="connsiteY4" fmla="*/ 375204 h 479979"/>
              <a:gd name="connsiteX5" fmla="*/ 285750 w 3152775"/>
              <a:gd name="connsiteY5" fmla="*/ 441879 h 479979"/>
              <a:gd name="connsiteX6" fmla="*/ 0 w 3152775"/>
              <a:gd name="connsiteY6" fmla="*/ 479979 h 479979"/>
              <a:gd name="connsiteX0" fmla="*/ 3152775 w 3152775"/>
              <a:gd name="connsiteY0" fmla="*/ 0 h 479979"/>
              <a:gd name="connsiteX1" fmla="*/ 2466975 w 3152775"/>
              <a:gd name="connsiteY1" fmla="*/ 22780 h 479979"/>
              <a:gd name="connsiteX2" fmla="*/ 2143125 w 3152775"/>
              <a:gd name="connsiteY2" fmla="*/ 51354 h 479979"/>
              <a:gd name="connsiteX3" fmla="*/ 1247775 w 3152775"/>
              <a:gd name="connsiteY3" fmla="*/ 270429 h 479979"/>
              <a:gd name="connsiteX4" fmla="*/ 914400 w 3152775"/>
              <a:gd name="connsiteY4" fmla="*/ 327579 h 479979"/>
              <a:gd name="connsiteX5" fmla="*/ 647700 w 3152775"/>
              <a:gd name="connsiteY5" fmla="*/ 375204 h 479979"/>
              <a:gd name="connsiteX6" fmla="*/ 285750 w 3152775"/>
              <a:gd name="connsiteY6" fmla="*/ 441879 h 479979"/>
              <a:gd name="connsiteX7" fmla="*/ 0 w 3152775"/>
              <a:gd name="connsiteY7" fmla="*/ 479979 h 479979"/>
              <a:gd name="connsiteX0" fmla="*/ 3152775 w 3152775"/>
              <a:gd name="connsiteY0" fmla="*/ 38233 h 518212"/>
              <a:gd name="connsiteX1" fmla="*/ 2466975 w 3152775"/>
              <a:gd name="connsiteY1" fmla="*/ 61013 h 518212"/>
              <a:gd name="connsiteX2" fmla="*/ 2143125 w 3152775"/>
              <a:gd name="connsiteY2" fmla="*/ 89587 h 518212"/>
              <a:gd name="connsiteX3" fmla="*/ 1247775 w 3152775"/>
              <a:gd name="connsiteY3" fmla="*/ 308662 h 518212"/>
              <a:gd name="connsiteX4" fmla="*/ 914400 w 3152775"/>
              <a:gd name="connsiteY4" fmla="*/ 365812 h 518212"/>
              <a:gd name="connsiteX5" fmla="*/ 647700 w 3152775"/>
              <a:gd name="connsiteY5" fmla="*/ 413437 h 518212"/>
              <a:gd name="connsiteX6" fmla="*/ 285750 w 3152775"/>
              <a:gd name="connsiteY6" fmla="*/ 480112 h 518212"/>
              <a:gd name="connsiteX7" fmla="*/ 0 w 3152775"/>
              <a:gd name="connsiteY7" fmla="*/ 518212 h 518212"/>
              <a:gd name="connsiteX0" fmla="*/ 3152775 w 3267075"/>
              <a:gd name="connsiteY0" fmla="*/ 80607 h 560586"/>
              <a:gd name="connsiteX1" fmla="*/ 3152775 w 3267075"/>
              <a:gd name="connsiteY1" fmla="*/ 3797 h 560586"/>
              <a:gd name="connsiteX2" fmla="*/ 2466975 w 3267075"/>
              <a:gd name="connsiteY2" fmla="*/ 103387 h 560586"/>
              <a:gd name="connsiteX3" fmla="*/ 2143125 w 3267075"/>
              <a:gd name="connsiteY3" fmla="*/ 131961 h 560586"/>
              <a:gd name="connsiteX4" fmla="*/ 1247775 w 3267075"/>
              <a:gd name="connsiteY4" fmla="*/ 351036 h 560586"/>
              <a:gd name="connsiteX5" fmla="*/ 914400 w 3267075"/>
              <a:gd name="connsiteY5" fmla="*/ 408186 h 560586"/>
              <a:gd name="connsiteX6" fmla="*/ 647700 w 3267075"/>
              <a:gd name="connsiteY6" fmla="*/ 455811 h 560586"/>
              <a:gd name="connsiteX7" fmla="*/ 285750 w 3267075"/>
              <a:gd name="connsiteY7" fmla="*/ 522486 h 560586"/>
              <a:gd name="connsiteX8" fmla="*/ 0 w 3267075"/>
              <a:gd name="connsiteY8" fmla="*/ 560586 h 560586"/>
              <a:gd name="connsiteX0" fmla="*/ 3152775 w 3152775"/>
              <a:gd name="connsiteY0" fmla="*/ 0 h 556789"/>
              <a:gd name="connsiteX1" fmla="*/ 2466975 w 3152775"/>
              <a:gd name="connsiteY1" fmla="*/ 99590 h 556789"/>
              <a:gd name="connsiteX2" fmla="*/ 2143125 w 3152775"/>
              <a:gd name="connsiteY2" fmla="*/ 128164 h 556789"/>
              <a:gd name="connsiteX3" fmla="*/ 1247775 w 3152775"/>
              <a:gd name="connsiteY3" fmla="*/ 347239 h 556789"/>
              <a:gd name="connsiteX4" fmla="*/ 914400 w 3152775"/>
              <a:gd name="connsiteY4" fmla="*/ 404389 h 556789"/>
              <a:gd name="connsiteX5" fmla="*/ 647700 w 3152775"/>
              <a:gd name="connsiteY5" fmla="*/ 452014 h 556789"/>
              <a:gd name="connsiteX6" fmla="*/ 285750 w 3152775"/>
              <a:gd name="connsiteY6" fmla="*/ 518689 h 556789"/>
              <a:gd name="connsiteX7" fmla="*/ 0 w 3152775"/>
              <a:gd name="connsiteY7" fmla="*/ 556789 h 55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2775" h="556789">
                <a:moveTo>
                  <a:pt x="3152775" y="0"/>
                </a:moveTo>
                <a:cubicBezTo>
                  <a:pt x="3038475" y="3797"/>
                  <a:pt x="2633663" y="93240"/>
                  <a:pt x="2466975" y="99590"/>
                </a:cubicBezTo>
                <a:lnTo>
                  <a:pt x="2143125" y="128164"/>
                </a:lnTo>
                <a:lnTo>
                  <a:pt x="1247775" y="347239"/>
                </a:lnTo>
                <a:lnTo>
                  <a:pt x="914400" y="404389"/>
                </a:lnTo>
                <a:lnTo>
                  <a:pt x="647700" y="452014"/>
                </a:lnTo>
                <a:lnTo>
                  <a:pt x="285750" y="518689"/>
                </a:lnTo>
                <a:lnTo>
                  <a:pt x="0" y="556789"/>
                </a:lnTo>
              </a:path>
            </a:pathLst>
          </a:cu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1384385" y="4581150"/>
            <a:ext cx="2161426" cy="276999"/>
          </a:xfrm>
          <a:prstGeom prst="rect">
            <a:avLst/>
          </a:prstGeom>
          <a:noFill/>
        </p:spPr>
        <p:txBody>
          <a:bodyPr wrap="none" rtlCol="0">
            <a:spAutoFit/>
          </a:bodyPr>
          <a:lstStyle/>
          <a:p>
            <a:r>
              <a:rPr lang="en-US" sz="1200" dirty="0" smtClean="0">
                <a:solidFill>
                  <a:schemeClr val="bg1"/>
                </a:solidFill>
              </a:rPr>
              <a:t>5. Northwest Pre-historic dunes</a:t>
            </a:r>
            <a:endParaRPr lang="en-US" sz="1200" dirty="0">
              <a:solidFill>
                <a:schemeClr val="bg1"/>
              </a:solidFill>
            </a:endParaRPr>
          </a:p>
        </p:txBody>
      </p:sp>
      <p:cxnSp>
        <p:nvCxnSpPr>
          <p:cNvPr id="20" name="Straight Arrow Connector 19"/>
          <p:cNvCxnSpPr/>
          <p:nvPr/>
        </p:nvCxnSpPr>
        <p:spPr>
          <a:xfrm flipH="1" flipV="1">
            <a:off x="5224885" y="4657960"/>
            <a:ext cx="691290" cy="5760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209925" y="4086225"/>
            <a:ext cx="2905125" cy="247650"/>
          </a:xfrm>
          <a:custGeom>
            <a:avLst/>
            <a:gdLst>
              <a:gd name="connsiteX0" fmla="*/ 0 w 2905125"/>
              <a:gd name="connsiteY0" fmla="*/ 247650 h 247650"/>
              <a:gd name="connsiteX1" fmla="*/ 323850 w 2905125"/>
              <a:gd name="connsiteY1" fmla="*/ 152400 h 247650"/>
              <a:gd name="connsiteX2" fmla="*/ 676275 w 2905125"/>
              <a:gd name="connsiteY2" fmla="*/ 114300 h 247650"/>
              <a:gd name="connsiteX3" fmla="*/ 1047750 w 2905125"/>
              <a:gd name="connsiteY3" fmla="*/ 66675 h 247650"/>
              <a:gd name="connsiteX4" fmla="*/ 1323975 w 2905125"/>
              <a:gd name="connsiteY4" fmla="*/ 19050 h 247650"/>
              <a:gd name="connsiteX5" fmla="*/ 1619250 w 2905125"/>
              <a:gd name="connsiteY5" fmla="*/ 0 h 247650"/>
              <a:gd name="connsiteX6" fmla="*/ 2019300 w 2905125"/>
              <a:gd name="connsiteY6" fmla="*/ 0 h 247650"/>
              <a:gd name="connsiteX7" fmla="*/ 2209800 w 2905125"/>
              <a:gd name="connsiteY7" fmla="*/ 0 h 247650"/>
              <a:gd name="connsiteX8" fmla="*/ 2724150 w 2905125"/>
              <a:gd name="connsiteY8" fmla="*/ 28575 h 247650"/>
              <a:gd name="connsiteX9" fmla="*/ 2905125 w 2905125"/>
              <a:gd name="connsiteY9" fmla="*/ 47625 h 247650"/>
              <a:gd name="connsiteX10" fmla="*/ 2905125 w 2905125"/>
              <a:gd name="connsiteY10" fmla="*/ 4762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5125" h="247650">
                <a:moveTo>
                  <a:pt x="0" y="247650"/>
                </a:moveTo>
                <a:lnTo>
                  <a:pt x="323850" y="152400"/>
                </a:lnTo>
                <a:lnTo>
                  <a:pt x="676275" y="114300"/>
                </a:lnTo>
                <a:lnTo>
                  <a:pt x="1047750" y="66675"/>
                </a:lnTo>
                <a:lnTo>
                  <a:pt x="1323975" y="19050"/>
                </a:lnTo>
                <a:lnTo>
                  <a:pt x="1619250" y="0"/>
                </a:lnTo>
                <a:lnTo>
                  <a:pt x="2019300" y="0"/>
                </a:lnTo>
                <a:lnTo>
                  <a:pt x="2209800" y="0"/>
                </a:lnTo>
                <a:lnTo>
                  <a:pt x="2724150" y="28575"/>
                </a:lnTo>
                <a:lnTo>
                  <a:pt x="2905125" y="47625"/>
                </a:lnTo>
                <a:lnTo>
                  <a:pt x="2905125" y="47625"/>
                </a:lnTo>
              </a:path>
            </a:pathLst>
          </a:custGeom>
          <a:ln w="38100">
            <a:solidFill>
              <a:srgbClr val="E1DC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4994455" y="3813050"/>
            <a:ext cx="965329" cy="276999"/>
          </a:xfrm>
          <a:prstGeom prst="rect">
            <a:avLst/>
          </a:prstGeom>
          <a:noFill/>
        </p:spPr>
        <p:txBody>
          <a:bodyPr wrap="none" rtlCol="0">
            <a:spAutoFit/>
          </a:bodyPr>
          <a:lstStyle/>
          <a:p>
            <a:r>
              <a:rPr lang="en-US" sz="1200" dirty="0" smtClean="0">
                <a:solidFill>
                  <a:srgbClr val="E1DC0E"/>
                </a:solidFill>
              </a:rPr>
              <a:t>2. Flood silts</a:t>
            </a:r>
            <a:endParaRPr lang="en-US" sz="1200" dirty="0">
              <a:solidFill>
                <a:srgbClr val="E1DC0E"/>
              </a:solidFill>
            </a:endParaRPr>
          </a:p>
        </p:txBody>
      </p:sp>
      <p:sp>
        <p:nvSpPr>
          <p:cNvPr id="11" name="TextBox 10"/>
          <p:cNvSpPr txBox="1"/>
          <p:nvPr/>
        </p:nvSpPr>
        <p:spPr>
          <a:xfrm>
            <a:off x="6645870" y="3774645"/>
            <a:ext cx="1274260" cy="276999"/>
          </a:xfrm>
          <a:prstGeom prst="rect">
            <a:avLst/>
          </a:prstGeom>
          <a:noFill/>
        </p:spPr>
        <p:txBody>
          <a:bodyPr wrap="none" rtlCol="0">
            <a:spAutoFit/>
          </a:bodyPr>
          <a:lstStyle/>
          <a:p>
            <a:r>
              <a:rPr lang="en-US" sz="1200" dirty="0" smtClean="0"/>
              <a:t>4. 1872 Shoreline</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0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00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7" grpId="0"/>
      <p:bldP spid="8" grpId="0"/>
      <p:bldP spid="9" grpId="0"/>
      <p:bldP spid="10" grpId="0"/>
      <p:bldP spid="14" grpId="0" animBg="1"/>
      <p:bldP spid="15" grpId="0" animBg="1"/>
      <p:bldP spid="16" grpId="0"/>
      <p:bldP spid="17" grpId="0" animBg="1"/>
      <p:bldP spid="18" grpId="0"/>
      <p:bldP spid="22" grpId="0" animBg="1"/>
      <p:bldP spid="2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0" name="Rectangle 19"/>
          <p:cNvSpPr/>
          <p:nvPr/>
        </p:nvSpPr>
        <p:spPr>
          <a:xfrm>
            <a:off x="6764784" y="1500326"/>
            <a:ext cx="2263806" cy="4545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435658" y="274637"/>
            <a:ext cx="5504156" cy="1145789"/>
          </a:xfrm>
          <a:solidFill>
            <a:schemeClr val="bg2">
              <a:lumMod val="90000"/>
            </a:schemeClr>
          </a:solidFill>
          <a:ln w="19050">
            <a:solidFill>
              <a:schemeClr val="tx1"/>
            </a:solidFill>
          </a:ln>
          <a:effectLst>
            <a:outerShdw blurRad="50800" dist="38100" algn="l" rotWithShape="0">
              <a:prstClr val="black">
                <a:alpha val="40000"/>
              </a:prstClr>
            </a:outerShdw>
          </a:effectLst>
        </p:spPr>
        <p:txBody>
          <a:bodyPr>
            <a:noAutofit/>
          </a:bodyPr>
          <a:lstStyle/>
          <a:p>
            <a:r>
              <a:rPr lang="en-US" sz="3200" b="1" dirty="0" smtClean="0"/>
              <a:t>Important Considerations</a:t>
            </a:r>
            <a:br>
              <a:rPr lang="en-US" sz="3200" b="1" dirty="0" smtClean="0"/>
            </a:br>
            <a:r>
              <a:rPr lang="en-US" sz="3200" b="1" dirty="0" smtClean="0"/>
              <a:t>for Sand Source Identification</a:t>
            </a:r>
            <a:endParaRPr lang="en-US" sz="3200" b="1" dirty="0"/>
          </a:p>
        </p:txBody>
      </p:sp>
      <p:pic>
        <p:nvPicPr>
          <p:cNvPr id="4" name="Content Placeholder 3"/>
          <p:cNvPicPr>
            <a:picLocks noGrp="1"/>
          </p:cNvPicPr>
          <p:nvPr>
            <p:ph idx="1"/>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l="23288" t="10758" r="25571" b="9700"/>
          <a:stretch>
            <a:fillRect/>
          </a:stretch>
        </p:blipFill>
        <p:spPr>
          <a:xfrm>
            <a:off x="6767954" y="1509204"/>
            <a:ext cx="2248589" cy="4525963"/>
          </a:xfrm>
          <a:prstGeom prst="rect">
            <a:avLst/>
          </a:prstGeom>
          <a:ln w="3175">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3170347" y="3178205"/>
            <a:ext cx="3305649" cy="1815882"/>
          </a:xfrm>
          <a:prstGeom prst="rect">
            <a:avLst/>
          </a:prstGeom>
          <a:solidFill>
            <a:schemeClr val="bg2">
              <a:lumMod val="90000"/>
            </a:schemeClr>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marL="230188" indent="-230188">
              <a:buFont typeface="Arial" pitchFamily="34" charset="0"/>
              <a:buChar char="•"/>
            </a:pPr>
            <a:r>
              <a:rPr lang="en-US" sz="2800" b="1" dirty="0" smtClean="0">
                <a:solidFill>
                  <a:prstClr val="black"/>
                </a:solidFill>
              </a:rPr>
              <a:t>Mineralogy</a:t>
            </a:r>
          </a:p>
          <a:p>
            <a:pPr marL="230188" indent="-230188">
              <a:buFont typeface="Arial" pitchFamily="34" charset="0"/>
              <a:buChar char="•"/>
            </a:pPr>
            <a:r>
              <a:rPr lang="en-US" sz="2800" b="1" dirty="0" smtClean="0">
                <a:solidFill>
                  <a:prstClr val="black"/>
                </a:solidFill>
              </a:rPr>
              <a:t>Volume</a:t>
            </a:r>
          </a:p>
          <a:p>
            <a:pPr marL="230188" indent="-230188">
              <a:buFont typeface="Arial" pitchFamily="34" charset="0"/>
              <a:buChar char="•"/>
            </a:pPr>
            <a:r>
              <a:rPr lang="en-US" sz="2800" b="1" dirty="0" smtClean="0">
                <a:solidFill>
                  <a:prstClr val="black"/>
                </a:solidFill>
              </a:rPr>
              <a:t>Particle size = sand</a:t>
            </a:r>
          </a:p>
          <a:p>
            <a:pPr marL="230188" indent="-230188">
              <a:buFont typeface="Arial" pitchFamily="34" charset="0"/>
              <a:buChar char="•"/>
            </a:pPr>
            <a:r>
              <a:rPr lang="en-US" sz="2800" b="1" dirty="0" smtClean="0">
                <a:solidFill>
                  <a:prstClr val="black"/>
                </a:solidFill>
              </a:rPr>
              <a:t>Transport direction</a:t>
            </a:r>
          </a:p>
        </p:txBody>
      </p:sp>
      <p:grpSp>
        <p:nvGrpSpPr>
          <p:cNvPr id="3" name="Group 18"/>
          <p:cNvGrpSpPr/>
          <p:nvPr/>
        </p:nvGrpSpPr>
        <p:grpSpPr>
          <a:xfrm>
            <a:off x="124288" y="3684063"/>
            <a:ext cx="2885243" cy="2983067"/>
            <a:chOff x="124288" y="3684063"/>
            <a:chExt cx="2885243" cy="2983067"/>
          </a:xfrm>
        </p:grpSpPr>
        <p:pic>
          <p:nvPicPr>
            <p:cNvPr id="1026" name="Picture 2" descr="C:\Users\gholder\Desktop\aagrace\Keeler Dunes\PM10 and SandFlux Data\A-Tower wind rose (Aug90-Sept11).jpg"/>
            <p:cNvPicPr>
              <a:picLocks noChangeAspect="1" noChangeArrowheads="1"/>
            </p:cNvPicPr>
            <p:nvPr/>
          </p:nvPicPr>
          <p:blipFill>
            <a:blip r:embed="rId3" cstate="print"/>
            <a:srcRect l="11638" t="11916" r="11997" b="28667"/>
            <a:stretch>
              <a:fillRect/>
            </a:stretch>
          </p:blipFill>
          <p:spPr bwMode="auto">
            <a:xfrm>
              <a:off x="124288" y="3684063"/>
              <a:ext cx="2885243" cy="2983067"/>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554125" y="3693110"/>
              <a:ext cx="2153482" cy="405564"/>
            </a:xfrm>
            <a:prstGeom prst="rect">
              <a:avLst/>
            </a:prstGeom>
            <a:noFill/>
            <a:ln>
              <a:noFill/>
            </a:ln>
          </p:spPr>
          <p:txBody>
            <a:bodyPr wrap="square" rtlCol="0">
              <a:spAutoFit/>
            </a:bodyPr>
            <a:lstStyle/>
            <a:p>
              <a:r>
                <a:rPr lang="en-US" dirty="0" smtClean="0">
                  <a:solidFill>
                    <a:prstClr val="black"/>
                  </a:solidFill>
                </a:rPr>
                <a:t>A-Tower Wind Rose</a:t>
              </a:r>
              <a:endParaRPr lang="en-US" dirty="0">
                <a:solidFill>
                  <a:prstClr val="black"/>
                </a:solidFill>
              </a:endParaRPr>
            </a:p>
          </p:txBody>
        </p:sp>
      </p:grpSp>
      <p:grpSp>
        <p:nvGrpSpPr>
          <p:cNvPr id="7" name="Group 9"/>
          <p:cNvGrpSpPr/>
          <p:nvPr/>
        </p:nvGrpSpPr>
        <p:grpSpPr>
          <a:xfrm>
            <a:off x="195308" y="177555"/>
            <a:ext cx="3124940" cy="2885242"/>
            <a:chOff x="319596" y="1296140"/>
            <a:chExt cx="3293616" cy="3187083"/>
          </a:xfrm>
        </p:grpSpPr>
        <p:pic>
          <p:nvPicPr>
            <p:cNvPr id="8" name="Picture 7"/>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l="6426" t="10344" r="27353" b="2520"/>
            <a:stretch>
              <a:fillRect/>
            </a:stretch>
          </p:blipFill>
          <p:spPr>
            <a:xfrm>
              <a:off x="319596" y="1296140"/>
              <a:ext cx="3293616" cy="3187083"/>
            </a:xfrm>
            <a:prstGeom prst="rect">
              <a:avLst/>
            </a:prstGeom>
            <a:solidFill>
              <a:schemeClr val="bg1"/>
            </a:solidFill>
            <a:ln>
              <a:solidFill>
                <a:schemeClr val="tx1"/>
              </a:solidFill>
            </a:ln>
          </p:spPr>
        </p:pic>
        <p:pic>
          <p:nvPicPr>
            <p:cNvPr id="9" name="Picture 8"/>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l="72647" t="13742" r="1114" b="62229"/>
            <a:stretch>
              <a:fillRect/>
            </a:stretch>
          </p:blipFill>
          <p:spPr>
            <a:xfrm>
              <a:off x="2370337" y="1331653"/>
              <a:ext cx="1225119" cy="772356"/>
            </a:xfrm>
            <a:prstGeom prst="rect">
              <a:avLst/>
            </a:prstGeom>
            <a:solidFill>
              <a:schemeClr val="bg1"/>
            </a:solidFill>
            <a:ln>
              <a:noFill/>
            </a:ln>
          </p:spPr>
        </p:pic>
      </p:grpSp>
      <p:cxnSp>
        <p:nvCxnSpPr>
          <p:cNvPr id="12" name="Straight Arrow Connector 11"/>
          <p:cNvCxnSpPr/>
          <p:nvPr/>
        </p:nvCxnSpPr>
        <p:spPr>
          <a:xfrm flipH="1" flipV="1">
            <a:off x="3187084" y="2530137"/>
            <a:ext cx="630314" cy="7279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V="1">
            <a:off x="6045693" y="3861786"/>
            <a:ext cx="949911" cy="887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H="1">
            <a:off x="2592280" y="4793942"/>
            <a:ext cx="887767" cy="2485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7324078" y="1544715"/>
            <a:ext cx="632545" cy="369332"/>
          </a:xfrm>
          <a:prstGeom prst="rect">
            <a:avLst/>
          </a:prstGeom>
          <a:noFill/>
        </p:spPr>
        <p:txBody>
          <a:bodyPr wrap="none" rtlCol="0">
            <a:spAutoFit/>
          </a:bodyPr>
          <a:lstStyle/>
          <a:p>
            <a:r>
              <a:rPr lang="en-US" b="1" dirty="0" smtClean="0">
                <a:solidFill>
                  <a:srgbClr val="C00000"/>
                </a:solidFill>
              </a:rPr>
              <a:t>Area</a:t>
            </a:r>
            <a:endParaRPr lang="en-US" b="1" dirty="0">
              <a:solidFill>
                <a:srgbClr val="C00000"/>
              </a:solidFill>
            </a:endParaRPr>
          </a:p>
        </p:txBody>
      </p:sp>
      <p:sp>
        <p:nvSpPr>
          <p:cNvPr id="22" name="TextBox 21"/>
          <p:cNvSpPr txBox="1"/>
          <p:nvPr/>
        </p:nvSpPr>
        <p:spPr>
          <a:xfrm>
            <a:off x="7343313" y="4023063"/>
            <a:ext cx="916148" cy="369332"/>
          </a:xfrm>
          <a:prstGeom prst="rect">
            <a:avLst/>
          </a:prstGeom>
          <a:noFill/>
        </p:spPr>
        <p:txBody>
          <a:bodyPr wrap="none" rtlCol="0">
            <a:spAutoFit/>
          </a:bodyPr>
          <a:lstStyle/>
          <a:p>
            <a:r>
              <a:rPr lang="en-US" b="1" dirty="0" smtClean="0">
                <a:solidFill>
                  <a:srgbClr val="C00000"/>
                </a:solidFill>
              </a:rPr>
              <a:t>Volume</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5374"/>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rPr>
              <a:t>Mineralogical Analyses</a:t>
            </a:r>
            <a:endParaRPr lang="en-US" dirty="0">
              <a:solidFill>
                <a:schemeClr val="bg1"/>
              </a:solidFill>
              <a:effectLst>
                <a:outerShdw blurRad="38100" dist="38100" dir="2700000" algn="tl">
                  <a:srgbClr val="000000">
                    <a:alpha val="43137"/>
                  </a:srgbClr>
                </a:outerShdw>
              </a:effectLst>
            </a:endParaRPr>
          </a:p>
        </p:txBody>
      </p:sp>
      <p:pic>
        <p:nvPicPr>
          <p:cNvPr id="4" name="Picture 3"/>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r="-9952"/>
          <a:stretch>
            <a:fillRect/>
          </a:stretch>
        </p:blipFill>
        <p:spPr>
          <a:xfrm>
            <a:off x="-1" y="917811"/>
            <a:ext cx="5468646" cy="3657600"/>
          </a:xfrm>
          <a:prstGeom prst="rect">
            <a:avLst/>
          </a:prstGeom>
          <a:solidFill>
            <a:schemeClr val="bg1"/>
          </a:solidFill>
          <a:ln>
            <a:solidFill>
              <a:schemeClr val="tx1"/>
            </a:solidFill>
          </a:ln>
        </p:spPr>
      </p:pic>
      <p:pic>
        <p:nvPicPr>
          <p:cNvPr id="5" name="Picture 4"/>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3852909" y="3200400"/>
            <a:ext cx="5291091" cy="3657600"/>
          </a:xfrm>
          <a:prstGeom prst="rect">
            <a:avLst/>
          </a:prstGeom>
          <a:ln>
            <a:solidFill>
              <a:schemeClr val="tx1"/>
            </a:solidFill>
          </a:ln>
        </p:spPr>
      </p:pic>
      <p:sp>
        <p:nvSpPr>
          <p:cNvPr id="6" name="Oval 5"/>
          <p:cNvSpPr/>
          <p:nvPr/>
        </p:nvSpPr>
        <p:spPr>
          <a:xfrm>
            <a:off x="1367161" y="2290438"/>
            <a:ext cx="443884" cy="443884"/>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5558901" y="3898776"/>
            <a:ext cx="443884" cy="443884"/>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192784" y="2743200"/>
            <a:ext cx="543018" cy="541537"/>
          </a:xfrm>
          <a:prstGeom prst="ellipse">
            <a:avLst/>
          </a:prstGeom>
          <a:solidFill>
            <a:srgbClr val="C00000">
              <a:alpha val="1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186039" y="5026241"/>
            <a:ext cx="543018" cy="541537"/>
          </a:xfrm>
          <a:prstGeom prst="ellipse">
            <a:avLst/>
          </a:prstGeom>
          <a:solidFill>
            <a:srgbClr val="C00000">
              <a:alpha val="1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308193" y="4787284"/>
            <a:ext cx="2081852" cy="369332"/>
          </a:xfrm>
          <a:prstGeom prst="rect">
            <a:avLst/>
          </a:prstGeom>
          <a:solidFill>
            <a:srgbClr val="C00000">
              <a:alpha val="15000"/>
            </a:srgb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smtClean="0">
                <a:solidFill>
                  <a:prstClr val="black"/>
                </a:solidFill>
              </a:rPr>
              <a:t>Owens River Source</a:t>
            </a:r>
            <a:endParaRPr lang="en-US" b="1" dirty="0">
              <a:solidFill>
                <a:prstClr val="black"/>
              </a:solidFill>
            </a:endParaRPr>
          </a:p>
        </p:txBody>
      </p:sp>
      <p:cxnSp>
        <p:nvCxnSpPr>
          <p:cNvPr id="12" name="Straight Arrow Connector 11"/>
          <p:cNvCxnSpPr>
            <a:stCxn id="10" idx="2"/>
            <a:endCxn id="9" idx="2"/>
          </p:cNvCxnSpPr>
          <p:nvPr/>
        </p:nvCxnSpPr>
        <p:spPr>
          <a:xfrm>
            <a:off x="3349119" y="5156616"/>
            <a:ext cx="1836920" cy="14039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4"/>
          </p:cNvCxnSpPr>
          <p:nvPr/>
        </p:nvCxnSpPr>
        <p:spPr>
          <a:xfrm flipH="1" flipV="1">
            <a:off x="2464293" y="3284737"/>
            <a:ext cx="678402" cy="150920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79180" y="2471692"/>
            <a:ext cx="2287934" cy="369332"/>
          </a:xfrm>
          <a:prstGeom prst="rect">
            <a:avLst/>
          </a:prstGeom>
          <a:solidFill>
            <a:schemeClr val="tx2">
              <a:alpha val="15000"/>
            </a:schemeClr>
          </a:solidFill>
          <a:ln>
            <a:solidFill>
              <a:schemeClr val="tx2"/>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smtClean="0">
                <a:solidFill>
                  <a:prstClr val="black"/>
                </a:solidFill>
              </a:rPr>
              <a:t>Inyo Mountain Source</a:t>
            </a:r>
            <a:endParaRPr lang="en-US" b="1" dirty="0">
              <a:solidFill>
                <a:prstClr val="black"/>
              </a:solidFill>
            </a:endParaRPr>
          </a:p>
        </p:txBody>
      </p:sp>
      <p:cxnSp>
        <p:nvCxnSpPr>
          <p:cNvPr id="23" name="Straight Arrow Connector 22"/>
          <p:cNvCxnSpPr>
            <a:stCxn id="21" idx="2"/>
            <a:endCxn id="7" idx="1"/>
          </p:cNvCxnSpPr>
          <p:nvPr/>
        </p:nvCxnSpPr>
        <p:spPr>
          <a:xfrm>
            <a:off x="4723147" y="2841024"/>
            <a:ext cx="900759" cy="112275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1"/>
            <a:endCxn id="6" idx="6"/>
          </p:cNvCxnSpPr>
          <p:nvPr/>
        </p:nvCxnSpPr>
        <p:spPr>
          <a:xfrm flipH="1" flipV="1">
            <a:off x="1811045" y="2512380"/>
            <a:ext cx="1768135" cy="1439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9B085"/>
        </a:solidFill>
        <a:effectLst/>
      </p:bgPr>
    </p:bg>
    <p:spTree>
      <p:nvGrpSpPr>
        <p:cNvPr id="1" name=""/>
        <p:cNvGrpSpPr/>
        <p:nvPr/>
      </p:nvGrpSpPr>
      <p:grpSpPr>
        <a:xfrm>
          <a:off x="0" y="0"/>
          <a:ext cx="0" cy="0"/>
          <a:chOff x="0" y="0"/>
          <a:chExt cx="0" cy="0"/>
        </a:xfrm>
      </p:grpSpPr>
      <p:pic>
        <p:nvPicPr>
          <p:cNvPr id="4" name="Content Placeholder 3" descr="2000 image from David.jpg"/>
          <p:cNvPicPr>
            <a:picLocks noChangeAspect="1"/>
          </p:cNvPicPr>
          <p:nvPr/>
        </p:nvPicPr>
        <p:blipFill>
          <a:blip r:embed="rId2" cstate="print"/>
          <a:srcRect/>
          <a:stretch>
            <a:fillRect/>
          </a:stretch>
        </p:blipFill>
        <p:spPr>
          <a:xfrm>
            <a:off x="-15334" y="0"/>
            <a:ext cx="9144000" cy="6858000"/>
          </a:xfrm>
          <a:prstGeom prst="rect">
            <a:avLst/>
          </a:prstGeom>
          <a:solidFill>
            <a:schemeClr val="bg2">
              <a:lumMod val="90000"/>
            </a:schemeClr>
          </a:solidFill>
        </p:spPr>
      </p:pic>
      <p:sp>
        <p:nvSpPr>
          <p:cNvPr id="5" name="TextBox 4"/>
          <p:cNvSpPr txBox="1"/>
          <p:nvPr/>
        </p:nvSpPr>
        <p:spPr>
          <a:xfrm>
            <a:off x="6284891" y="2161635"/>
            <a:ext cx="1586579" cy="461665"/>
          </a:xfrm>
          <a:prstGeom prst="rect">
            <a:avLst/>
          </a:prstGeom>
          <a:solidFill>
            <a:schemeClr val="bg1">
              <a:alpha val="50000"/>
            </a:schemeClr>
          </a:solidFill>
          <a:ln w="6350">
            <a:solidFill>
              <a:schemeClr val="tx1"/>
            </a:solidFill>
          </a:ln>
        </p:spPr>
        <p:txBody>
          <a:bodyPr wrap="square" rtlCol="0">
            <a:spAutoFit/>
          </a:bodyPr>
          <a:lstStyle/>
          <a:p>
            <a:pPr marL="171450" indent="-171450">
              <a:buAutoNum type="arabicPeriod"/>
            </a:pPr>
            <a:r>
              <a:rPr lang="en-US" sz="1200" b="1" u="sng" dirty="0" smtClean="0"/>
              <a:t>Alluvium from Inyo Mountains</a:t>
            </a:r>
            <a:endParaRPr lang="en-US" sz="1200" dirty="0"/>
          </a:p>
        </p:txBody>
      </p:sp>
      <p:sp>
        <p:nvSpPr>
          <p:cNvPr id="6" name="TextBox 5"/>
          <p:cNvSpPr txBox="1"/>
          <p:nvPr/>
        </p:nvSpPr>
        <p:spPr>
          <a:xfrm>
            <a:off x="1576410" y="2353660"/>
            <a:ext cx="1382580" cy="276999"/>
          </a:xfrm>
          <a:prstGeom prst="rect">
            <a:avLst/>
          </a:prstGeom>
          <a:solidFill>
            <a:schemeClr val="bg1">
              <a:alpha val="50000"/>
            </a:schemeClr>
          </a:solidFill>
          <a:ln w="6350">
            <a:solidFill>
              <a:schemeClr val="tx1"/>
            </a:solidFill>
          </a:ln>
        </p:spPr>
        <p:txBody>
          <a:bodyPr wrap="square" rtlCol="0">
            <a:spAutoFit/>
          </a:bodyPr>
          <a:lstStyle/>
          <a:p>
            <a:r>
              <a:rPr lang="en-US" sz="1200" b="1" dirty="0" smtClean="0"/>
              <a:t>6. </a:t>
            </a:r>
            <a:r>
              <a:rPr lang="en-US" sz="1200" b="1" u="sng" dirty="0" smtClean="0"/>
              <a:t>Owens Lake Bed</a:t>
            </a:r>
            <a:endParaRPr lang="en-US" sz="1200" dirty="0"/>
          </a:p>
        </p:txBody>
      </p:sp>
      <p:sp>
        <p:nvSpPr>
          <p:cNvPr id="7" name="TextBox 6"/>
          <p:cNvSpPr txBox="1"/>
          <p:nvPr/>
        </p:nvSpPr>
        <p:spPr>
          <a:xfrm>
            <a:off x="4556666" y="2315255"/>
            <a:ext cx="1344175" cy="276999"/>
          </a:xfrm>
          <a:prstGeom prst="rect">
            <a:avLst/>
          </a:prstGeom>
          <a:solidFill>
            <a:schemeClr val="bg1">
              <a:alpha val="50000"/>
            </a:schemeClr>
          </a:solidFill>
          <a:ln w="6350">
            <a:solidFill>
              <a:schemeClr val="tx1"/>
            </a:solidFill>
          </a:ln>
        </p:spPr>
        <p:txBody>
          <a:bodyPr wrap="square" rtlCol="0">
            <a:spAutoFit/>
          </a:bodyPr>
          <a:lstStyle/>
          <a:p>
            <a:r>
              <a:rPr lang="en-US" sz="1200" b="1" dirty="0" smtClean="0"/>
              <a:t>3. </a:t>
            </a:r>
            <a:r>
              <a:rPr lang="en-US" sz="1200" b="1" u="sng" dirty="0" smtClean="0"/>
              <a:t>Swansea Dunes</a:t>
            </a:r>
            <a:endParaRPr lang="en-US" sz="1200" dirty="0"/>
          </a:p>
        </p:txBody>
      </p:sp>
      <p:cxnSp>
        <p:nvCxnSpPr>
          <p:cNvPr id="8" name="Straight Arrow Connector 7"/>
          <p:cNvCxnSpPr/>
          <p:nvPr/>
        </p:nvCxnSpPr>
        <p:spPr>
          <a:xfrm flipH="1">
            <a:off x="5697629" y="2660900"/>
            <a:ext cx="587262" cy="56740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19034458">
            <a:off x="4354611" y="2258786"/>
            <a:ext cx="220918" cy="33957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rot="9985611">
            <a:off x="4503520" y="3018675"/>
            <a:ext cx="951202" cy="1624015"/>
          </a:xfrm>
          <a:custGeom>
            <a:avLst/>
            <a:gdLst>
              <a:gd name="connsiteX0" fmla="*/ 770244 w 1580225"/>
              <a:gd name="connsiteY0" fmla="*/ 255 h 1615736"/>
              <a:gd name="connsiteX1" fmla="*/ 1348143 w 1580225"/>
              <a:gd name="connsiteY1" fmla="*/ 235941 h 1615736"/>
              <a:gd name="connsiteX2" fmla="*/ 1580225 w 1580225"/>
              <a:gd name="connsiteY2" fmla="*/ 807869 h 1615736"/>
              <a:gd name="connsiteX3" fmla="*/ 790113 w 1580225"/>
              <a:gd name="connsiteY3" fmla="*/ 807868 h 1615736"/>
              <a:gd name="connsiteX4" fmla="*/ 770244 w 1580225"/>
              <a:gd name="connsiteY4" fmla="*/ 255 h 1615736"/>
              <a:gd name="connsiteX0" fmla="*/ 770244 w 1580225"/>
              <a:gd name="connsiteY0" fmla="*/ 255 h 1615736"/>
              <a:gd name="connsiteX1" fmla="*/ 1348143 w 1580225"/>
              <a:gd name="connsiteY1" fmla="*/ 235941 h 1615736"/>
              <a:gd name="connsiteX2" fmla="*/ 1580225 w 1580225"/>
              <a:gd name="connsiteY2" fmla="*/ 807869 h 1615736"/>
              <a:gd name="connsiteX0" fmla="*/ 115140 w 925122"/>
              <a:gd name="connsiteY0" fmla="*/ 139988 h 947602"/>
              <a:gd name="connsiteX1" fmla="*/ 693039 w 925122"/>
              <a:gd name="connsiteY1" fmla="*/ 375674 h 947602"/>
              <a:gd name="connsiteX2" fmla="*/ 925121 w 925122"/>
              <a:gd name="connsiteY2" fmla="*/ 947602 h 947602"/>
              <a:gd name="connsiteX3" fmla="*/ 135009 w 925122"/>
              <a:gd name="connsiteY3" fmla="*/ 947601 h 947602"/>
              <a:gd name="connsiteX4" fmla="*/ 115140 w 925122"/>
              <a:gd name="connsiteY4" fmla="*/ 139988 h 947602"/>
              <a:gd name="connsiteX0" fmla="*/ 0 w 925122"/>
              <a:gd name="connsiteY0" fmla="*/ 5557 h 947602"/>
              <a:gd name="connsiteX1" fmla="*/ 693039 w 925122"/>
              <a:gd name="connsiteY1" fmla="*/ 375674 h 947602"/>
              <a:gd name="connsiteX2" fmla="*/ 925121 w 925122"/>
              <a:gd name="connsiteY2" fmla="*/ 947602 h 947602"/>
              <a:gd name="connsiteX0" fmla="*/ 533037 w 1343019"/>
              <a:gd name="connsiteY0" fmla="*/ 296253 h 1103867"/>
              <a:gd name="connsiteX1" fmla="*/ 1110936 w 1343019"/>
              <a:gd name="connsiteY1" fmla="*/ 531939 h 1103867"/>
              <a:gd name="connsiteX2" fmla="*/ 1343018 w 1343019"/>
              <a:gd name="connsiteY2" fmla="*/ 1103867 h 1103867"/>
              <a:gd name="connsiteX3" fmla="*/ 552906 w 1343019"/>
              <a:gd name="connsiteY3" fmla="*/ 1103866 h 1103867"/>
              <a:gd name="connsiteX4" fmla="*/ 533037 w 1343019"/>
              <a:gd name="connsiteY4" fmla="*/ 296253 h 1103867"/>
              <a:gd name="connsiteX0" fmla="*/ 417897 w 1343019"/>
              <a:gd name="connsiteY0" fmla="*/ 161822 h 1103867"/>
              <a:gd name="connsiteX1" fmla="*/ 1110936 w 1343019"/>
              <a:gd name="connsiteY1" fmla="*/ 531939 h 1103867"/>
              <a:gd name="connsiteX2" fmla="*/ 1343018 w 1343019"/>
              <a:gd name="connsiteY2" fmla="*/ 1103867 h 1103867"/>
              <a:gd name="connsiteX0" fmla="*/ 447297 w 1257279"/>
              <a:gd name="connsiteY0" fmla="*/ 317014 h 1124628"/>
              <a:gd name="connsiteX1" fmla="*/ 1025196 w 1257279"/>
              <a:gd name="connsiteY1" fmla="*/ 552700 h 1124628"/>
              <a:gd name="connsiteX2" fmla="*/ 1257278 w 1257279"/>
              <a:gd name="connsiteY2" fmla="*/ 1124628 h 1124628"/>
              <a:gd name="connsiteX3" fmla="*/ 467166 w 1257279"/>
              <a:gd name="connsiteY3" fmla="*/ 1124627 h 1124628"/>
              <a:gd name="connsiteX4" fmla="*/ 447297 w 1257279"/>
              <a:gd name="connsiteY4" fmla="*/ 317014 h 1124628"/>
              <a:gd name="connsiteX0" fmla="*/ 417897 w 1257279"/>
              <a:gd name="connsiteY0" fmla="*/ 161822 h 1124628"/>
              <a:gd name="connsiteX1" fmla="*/ 1025196 w 1257279"/>
              <a:gd name="connsiteY1" fmla="*/ 552700 h 1124628"/>
              <a:gd name="connsiteX2" fmla="*/ 1257278 w 1257279"/>
              <a:gd name="connsiteY2" fmla="*/ 1124628 h 1124628"/>
              <a:gd name="connsiteX0" fmla="*/ 487353 w 1297335"/>
              <a:gd name="connsiteY0" fmla="*/ 268452 h 1076066"/>
              <a:gd name="connsiteX1" fmla="*/ 1065252 w 1297335"/>
              <a:gd name="connsiteY1" fmla="*/ 504138 h 1076066"/>
              <a:gd name="connsiteX2" fmla="*/ 1297334 w 1297335"/>
              <a:gd name="connsiteY2" fmla="*/ 1076066 h 1076066"/>
              <a:gd name="connsiteX3" fmla="*/ 507222 w 1297335"/>
              <a:gd name="connsiteY3" fmla="*/ 1076065 h 1076066"/>
              <a:gd name="connsiteX4" fmla="*/ 487353 w 1297335"/>
              <a:gd name="connsiteY4" fmla="*/ 268452 h 1076066"/>
              <a:gd name="connsiteX0" fmla="*/ 457953 w 1297335"/>
              <a:gd name="connsiteY0" fmla="*/ 113260 h 1076066"/>
              <a:gd name="connsiteX1" fmla="*/ 1065252 w 1297335"/>
              <a:gd name="connsiteY1" fmla="*/ 504138 h 1076066"/>
              <a:gd name="connsiteX2" fmla="*/ 1297334 w 1297335"/>
              <a:gd name="connsiteY2" fmla="*/ 1076066 h 1076066"/>
              <a:gd name="connsiteX0" fmla="*/ 29400 w 839382"/>
              <a:gd name="connsiteY0" fmla="*/ 155192 h 962806"/>
              <a:gd name="connsiteX1" fmla="*/ 607299 w 839382"/>
              <a:gd name="connsiteY1" fmla="*/ 390878 h 962806"/>
              <a:gd name="connsiteX2" fmla="*/ 839381 w 839382"/>
              <a:gd name="connsiteY2" fmla="*/ 962806 h 962806"/>
              <a:gd name="connsiteX3" fmla="*/ 49269 w 839382"/>
              <a:gd name="connsiteY3" fmla="*/ 962805 h 962806"/>
              <a:gd name="connsiteX4" fmla="*/ 29400 w 839382"/>
              <a:gd name="connsiteY4" fmla="*/ 155192 h 962806"/>
              <a:gd name="connsiteX0" fmla="*/ 0 w 839382"/>
              <a:gd name="connsiteY0" fmla="*/ 0 h 962806"/>
              <a:gd name="connsiteX1" fmla="*/ 607299 w 839382"/>
              <a:gd name="connsiteY1" fmla="*/ 390878 h 962806"/>
              <a:gd name="connsiteX2" fmla="*/ 839381 w 839382"/>
              <a:gd name="connsiteY2" fmla="*/ 962806 h 962806"/>
              <a:gd name="connsiteX0" fmla="*/ 29400 w 839382"/>
              <a:gd name="connsiteY0" fmla="*/ 155192 h 962806"/>
              <a:gd name="connsiteX1" fmla="*/ 607299 w 839382"/>
              <a:gd name="connsiteY1" fmla="*/ 390878 h 962806"/>
              <a:gd name="connsiteX2" fmla="*/ 839381 w 839382"/>
              <a:gd name="connsiteY2" fmla="*/ 962806 h 962806"/>
              <a:gd name="connsiteX3" fmla="*/ 49269 w 839382"/>
              <a:gd name="connsiteY3" fmla="*/ 962805 h 962806"/>
              <a:gd name="connsiteX4" fmla="*/ 29400 w 839382"/>
              <a:gd name="connsiteY4" fmla="*/ 155192 h 962806"/>
              <a:gd name="connsiteX0" fmla="*/ 0 w 839382"/>
              <a:gd name="connsiteY0" fmla="*/ 0 h 962806"/>
              <a:gd name="connsiteX1" fmla="*/ 607299 w 839382"/>
              <a:gd name="connsiteY1" fmla="*/ 390878 h 962806"/>
              <a:gd name="connsiteX2" fmla="*/ 753018 w 839382"/>
              <a:gd name="connsiteY2" fmla="*/ 940282 h 962806"/>
              <a:gd name="connsiteX0" fmla="*/ 29400 w 839382"/>
              <a:gd name="connsiteY0" fmla="*/ 155192 h 962806"/>
              <a:gd name="connsiteX1" fmla="*/ 607299 w 839382"/>
              <a:gd name="connsiteY1" fmla="*/ 390878 h 962806"/>
              <a:gd name="connsiteX2" fmla="*/ 839381 w 839382"/>
              <a:gd name="connsiteY2" fmla="*/ 962806 h 962806"/>
              <a:gd name="connsiteX3" fmla="*/ 49269 w 839382"/>
              <a:gd name="connsiteY3" fmla="*/ 962805 h 962806"/>
              <a:gd name="connsiteX4" fmla="*/ 29400 w 839382"/>
              <a:gd name="connsiteY4" fmla="*/ 155192 h 962806"/>
              <a:gd name="connsiteX0" fmla="*/ 0 w 839382"/>
              <a:gd name="connsiteY0" fmla="*/ 0 h 962806"/>
              <a:gd name="connsiteX1" fmla="*/ 607299 w 839382"/>
              <a:gd name="connsiteY1" fmla="*/ 390878 h 962806"/>
              <a:gd name="connsiteX2" fmla="*/ 751461 w 839382"/>
              <a:gd name="connsiteY2" fmla="*/ 832070 h 962806"/>
              <a:gd name="connsiteX0" fmla="*/ 0 w 809982"/>
              <a:gd name="connsiteY0" fmla="*/ 74250 h 881864"/>
              <a:gd name="connsiteX1" fmla="*/ 577899 w 809982"/>
              <a:gd name="connsiteY1" fmla="*/ 309936 h 881864"/>
              <a:gd name="connsiteX2" fmla="*/ 809981 w 809982"/>
              <a:gd name="connsiteY2" fmla="*/ 881864 h 881864"/>
              <a:gd name="connsiteX3" fmla="*/ 19869 w 809982"/>
              <a:gd name="connsiteY3" fmla="*/ 881863 h 881864"/>
              <a:gd name="connsiteX4" fmla="*/ 0 w 809982"/>
              <a:gd name="connsiteY4" fmla="*/ 74250 h 881864"/>
              <a:gd name="connsiteX0" fmla="*/ 89500 w 809982"/>
              <a:gd name="connsiteY0" fmla="*/ 0 h 881864"/>
              <a:gd name="connsiteX1" fmla="*/ 577899 w 809982"/>
              <a:gd name="connsiteY1" fmla="*/ 309936 h 881864"/>
              <a:gd name="connsiteX2" fmla="*/ 722061 w 809982"/>
              <a:gd name="connsiteY2" fmla="*/ 751128 h 881864"/>
              <a:gd name="connsiteX0" fmla="*/ 0 w 809982"/>
              <a:gd name="connsiteY0" fmla="*/ 74250 h 881864"/>
              <a:gd name="connsiteX1" fmla="*/ 577899 w 809982"/>
              <a:gd name="connsiteY1" fmla="*/ 309936 h 881864"/>
              <a:gd name="connsiteX2" fmla="*/ 809981 w 809982"/>
              <a:gd name="connsiteY2" fmla="*/ 881864 h 881864"/>
              <a:gd name="connsiteX3" fmla="*/ 19869 w 809982"/>
              <a:gd name="connsiteY3" fmla="*/ 881863 h 881864"/>
              <a:gd name="connsiteX4" fmla="*/ 0 w 809982"/>
              <a:gd name="connsiteY4" fmla="*/ 74250 h 881864"/>
              <a:gd name="connsiteX0" fmla="*/ 89500 w 809982"/>
              <a:gd name="connsiteY0" fmla="*/ 0 h 881864"/>
              <a:gd name="connsiteX1" fmla="*/ 550194 w 809982"/>
              <a:gd name="connsiteY1" fmla="*/ 325818 h 881864"/>
              <a:gd name="connsiteX2" fmla="*/ 722061 w 809982"/>
              <a:gd name="connsiteY2" fmla="*/ 751128 h 881864"/>
              <a:gd name="connsiteX0" fmla="*/ 0 w 809982"/>
              <a:gd name="connsiteY0" fmla="*/ 74250 h 881864"/>
              <a:gd name="connsiteX1" fmla="*/ 577899 w 809982"/>
              <a:gd name="connsiteY1" fmla="*/ 309936 h 881864"/>
              <a:gd name="connsiteX2" fmla="*/ 809981 w 809982"/>
              <a:gd name="connsiteY2" fmla="*/ 881864 h 881864"/>
              <a:gd name="connsiteX3" fmla="*/ 19869 w 809982"/>
              <a:gd name="connsiteY3" fmla="*/ 881863 h 881864"/>
              <a:gd name="connsiteX4" fmla="*/ 0 w 809982"/>
              <a:gd name="connsiteY4" fmla="*/ 74250 h 881864"/>
              <a:gd name="connsiteX0" fmla="*/ 89500 w 809982"/>
              <a:gd name="connsiteY0" fmla="*/ 0 h 881864"/>
              <a:gd name="connsiteX1" fmla="*/ 550194 w 809982"/>
              <a:gd name="connsiteY1" fmla="*/ 325818 h 881864"/>
              <a:gd name="connsiteX2" fmla="*/ 722061 w 809982"/>
              <a:gd name="connsiteY2" fmla="*/ 751128 h 881864"/>
              <a:gd name="connsiteX0" fmla="*/ 0 w 809982"/>
              <a:gd name="connsiteY0" fmla="*/ 74250 h 881864"/>
              <a:gd name="connsiteX1" fmla="*/ 577899 w 809982"/>
              <a:gd name="connsiteY1" fmla="*/ 309936 h 881864"/>
              <a:gd name="connsiteX2" fmla="*/ 809981 w 809982"/>
              <a:gd name="connsiteY2" fmla="*/ 881864 h 881864"/>
              <a:gd name="connsiteX3" fmla="*/ 19869 w 809982"/>
              <a:gd name="connsiteY3" fmla="*/ 881863 h 881864"/>
              <a:gd name="connsiteX4" fmla="*/ 0 w 809982"/>
              <a:gd name="connsiteY4" fmla="*/ 74250 h 881864"/>
              <a:gd name="connsiteX0" fmla="*/ 89500 w 809982"/>
              <a:gd name="connsiteY0" fmla="*/ 0 h 881864"/>
              <a:gd name="connsiteX1" fmla="*/ 222078 w 809982"/>
              <a:gd name="connsiteY1" fmla="*/ 64264 h 881864"/>
              <a:gd name="connsiteX2" fmla="*/ 550194 w 809982"/>
              <a:gd name="connsiteY2" fmla="*/ 325818 h 881864"/>
              <a:gd name="connsiteX3" fmla="*/ 722061 w 809982"/>
              <a:gd name="connsiteY3" fmla="*/ 751128 h 881864"/>
              <a:gd name="connsiteX0" fmla="*/ 190230 w 1000212"/>
              <a:gd name="connsiteY0" fmla="*/ 152640 h 960254"/>
              <a:gd name="connsiteX1" fmla="*/ 768129 w 1000212"/>
              <a:gd name="connsiteY1" fmla="*/ 388326 h 960254"/>
              <a:gd name="connsiteX2" fmla="*/ 1000211 w 1000212"/>
              <a:gd name="connsiteY2" fmla="*/ 960254 h 960254"/>
              <a:gd name="connsiteX3" fmla="*/ 210099 w 1000212"/>
              <a:gd name="connsiteY3" fmla="*/ 960253 h 960254"/>
              <a:gd name="connsiteX4" fmla="*/ 190230 w 1000212"/>
              <a:gd name="connsiteY4" fmla="*/ 152640 h 960254"/>
              <a:gd name="connsiteX0" fmla="*/ 0 w 1000212"/>
              <a:gd name="connsiteY0" fmla="*/ 0 h 960254"/>
              <a:gd name="connsiteX1" fmla="*/ 412308 w 1000212"/>
              <a:gd name="connsiteY1" fmla="*/ 142654 h 960254"/>
              <a:gd name="connsiteX2" fmla="*/ 740424 w 1000212"/>
              <a:gd name="connsiteY2" fmla="*/ 404208 h 960254"/>
              <a:gd name="connsiteX3" fmla="*/ 912291 w 1000212"/>
              <a:gd name="connsiteY3" fmla="*/ 829518 h 960254"/>
              <a:gd name="connsiteX0" fmla="*/ 190230 w 1000212"/>
              <a:gd name="connsiteY0" fmla="*/ 152640 h 960254"/>
              <a:gd name="connsiteX1" fmla="*/ 768129 w 1000212"/>
              <a:gd name="connsiteY1" fmla="*/ 388326 h 960254"/>
              <a:gd name="connsiteX2" fmla="*/ 1000211 w 1000212"/>
              <a:gd name="connsiteY2" fmla="*/ 960254 h 960254"/>
              <a:gd name="connsiteX3" fmla="*/ 210099 w 1000212"/>
              <a:gd name="connsiteY3" fmla="*/ 960253 h 960254"/>
              <a:gd name="connsiteX4" fmla="*/ 190230 w 1000212"/>
              <a:gd name="connsiteY4" fmla="*/ 152640 h 960254"/>
              <a:gd name="connsiteX0" fmla="*/ 0 w 1000212"/>
              <a:gd name="connsiteY0" fmla="*/ 0 h 960254"/>
              <a:gd name="connsiteX1" fmla="*/ 345172 w 1000212"/>
              <a:gd name="connsiteY1" fmla="*/ 163664 h 960254"/>
              <a:gd name="connsiteX2" fmla="*/ 740424 w 1000212"/>
              <a:gd name="connsiteY2" fmla="*/ 404208 h 960254"/>
              <a:gd name="connsiteX3" fmla="*/ 912291 w 1000212"/>
              <a:gd name="connsiteY3" fmla="*/ 829518 h 960254"/>
              <a:gd name="connsiteX0" fmla="*/ 190230 w 1000212"/>
              <a:gd name="connsiteY0" fmla="*/ 152640 h 960254"/>
              <a:gd name="connsiteX1" fmla="*/ 768129 w 1000212"/>
              <a:gd name="connsiteY1" fmla="*/ 388326 h 960254"/>
              <a:gd name="connsiteX2" fmla="*/ 1000211 w 1000212"/>
              <a:gd name="connsiteY2" fmla="*/ 960254 h 960254"/>
              <a:gd name="connsiteX3" fmla="*/ 210099 w 1000212"/>
              <a:gd name="connsiteY3" fmla="*/ 960253 h 960254"/>
              <a:gd name="connsiteX4" fmla="*/ 190230 w 1000212"/>
              <a:gd name="connsiteY4" fmla="*/ 152640 h 960254"/>
              <a:gd name="connsiteX0" fmla="*/ 0 w 1000212"/>
              <a:gd name="connsiteY0" fmla="*/ 0 h 960254"/>
              <a:gd name="connsiteX1" fmla="*/ 345172 w 1000212"/>
              <a:gd name="connsiteY1" fmla="*/ 163664 h 960254"/>
              <a:gd name="connsiteX2" fmla="*/ 701166 w 1000212"/>
              <a:gd name="connsiteY2" fmla="*/ 398879 h 960254"/>
              <a:gd name="connsiteX3" fmla="*/ 912291 w 1000212"/>
              <a:gd name="connsiteY3" fmla="*/ 829518 h 960254"/>
            </a:gdLst>
            <a:ahLst/>
            <a:cxnLst>
              <a:cxn ang="0">
                <a:pos x="connsiteX0" y="connsiteY0"/>
              </a:cxn>
              <a:cxn ang="0">
                <a:pos x="connsiteX1" y="connsiteY1"/>
              </a:cxn>
              <a:cxn ang="0">
                <a:pos x="connsiteX2" y="connsiteY2"/>
              </a:cxn>
              <a:cxn ang="0">
                <a:pos x="connsiteX3" y="connsiteY3"/>
              </a:cxn>
            </a:cxnLst>
            <a:rect l="l" t="t" r="r" b="b"/>
            <a:pathLst>
              <a:path w="1000212" h="960254" stroke="0" extrusionOk="0">
                <a:moveTo>
                  <a:pt x="190230" y="152640"/>
                </a:moveTo>
                <a:cubicBezTo>
                  <a:pt x="406281" y="147083"/>
                  <a:pt x="615128" y="232258"/>
                  <a:pt x="768129" y="388326"/>
                </a:cubicBezTo>
                <a:cubicBezTo>
                  <a:pt x="916710" y="539886"/>
                  <a:pt x="1000212" y="745662"/>
                  <a:pt x="1000211" y="960254"/>
                </a:cubicBezTo>
                <a:lnTo>
                  <a:pt x="210099" y="960253"/>
                </a:lnTo>
                <a:lnTo>
                  <a:pt x="190230" y="152640"/>
                </a:lnTo>
                <a:close/>
              </a:path>
              <a:path w="1000212" h="960254" fill="none">
                <a:moveTo>
                  <a:pt x="0" y="0"/>
                </a:moveTo>
                <a:cubicBezTo>
                  <a:pt x="22096" y="10711"/>
                  <a:pt x="228311" y="97184"/>
                  <a:pt x="345172" y="163664"/>
                </a:cubicBezTo>
                <a:cubicBezTo>
                  <a:pt x="462033" y="230144"/>
                  <a:pt x="617836" y="284402"/>
                  <a:pt x="701166" y="398879"/>
                </a:cubicBezTo>
                <a:cubicBezTo>
                  <a:pt x="849747" y="550439"/>
                  <a:pt x="912292" y="614926"/>
                  <a:pt x="912291" y="829518"/>
                </a:cubicBezTo>
              </a:path>
            </a:pathLst>
          </a:cu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Freeform 11"/>
          <p:cNvSpPr/>
          <p:nvPr/>
        </p:nvSpPr>
        <p:spPr>
          <a:xfrm rot="9985611">
            <a:off x="4605614" y="3118998"/>
            <a:ext cx="808984" cy="1495270"/>
          </a:xfrm>
          <a:custGeom>
            <a:avLst/>
            <a:gdLst>
              <a:gd name="connsiteX0" fmla="*/ 770244 w 1580225"/>
              <a:gd name="connsiteY0" fmla="*/ 255 h 1615736"/>
              <a:gd name="connsiteX1" fmla="*/ 1348143 w 1580225"/>
              <a:gd name="connsiteY1" fmla="*/ 235941 h 1615736"/>
              <a:gd name="connsiteX2" fmla="*/ 1580225 w 1580225"/>
              <a:gd name="connsiteY2" fmla="*/ 807869 h 1615736"/>
              <a:gd name="connsiteX3" fmla="*/ 790113 w 1580225"/>
              <a:gd name="connsiteY3" fmla="*/ 807868 h 1615736"/>
              <a:gd name="connsiteX4" fmla="*/ 770244 w 1580225"/>
              <a:gd name="connsiteY4" fmla="*/ 255 h 1615736"/>
              <a:gd name="connsiteX0" fmla="*/ 770244 w 1580225"/>
              <a:gd name="connsiteY0" fmla="*/ 255 h 1615736"/>
              <a:gd name="connsiteX1" fmla="*/ 1348143 w 1580225"/>
              <a:gd name="connsiteY1" fmla="*/ 235941 h 1615736"/>
              <a:gd name="connsiteX2" fmla="*/ 1580225 w 1580225"/>
              <a:gd name="connsiteY2" fmla="*/ 807869 h 1615736"/>
              <a:gd name="connsiteX0" fmla="*/ 115140 w 925122"/>
              <a:gd name="connsiteY0" fmla="*/ 139988 h 947602"/>
              <a:gd name="connsiteX1" fmla="*/ 693039 w 925122"/>
              <a:gd name="connsiteY1" fmla="*/ 375674 h 947602"/>
              <a:gd name="connsiteX2" fmla="*/ 925121 w 925122"/>
              <a:gd name="connsiteY2" fmla="*/ 947602 h 947602"/>
              <a:gd name="connsiteX3" fmla="*/ 135009 w 925122"/>
              <a:gd name="connsiteY3" fmla="*/ 947601 h 947602"/>
              <a:gd name="connsiteX4" fmla="*/ 115140 w 925122"/>
              <a:gd name="connsiteY4" fmla="*/ 139988 h 947602"/>
              <a:gd name="connsiteX0" fmla="*/ 0 w 925122"/>
              <a:gd name="connsiteY0" fmla="*/ 5557 h 947602"/>
              <a:gd name="connsiteX1" fmla="*/ 693039 w 925122"/>
              <a:gd name="connsiteY1" fmla="*/ 375674 h 947602"/>
              <a:gd name="connsiteX2" fmla="*/ 925121 w 925122"/>
              <a:gd name="connsiteY2" fmla="*/ 947602 h 947602"/>
              <a:gd name="connsiteX0" fmla="*/ 533037 w 1343019"/>
              <a:gd name="connsiteY0" fmla="*/ 296253 h 1103867"/>
              <a:gd name="connsiteX1" fmla="*/ 1110936 w 1343019"/>
              <a:gd name="connsiteY1" fmla="*/ 531939 h 1103867"/>
              <a:gd name="connsiteX2" fmla="*/ 1343018 w 1343019"/>
              <a:gd name="connsiteY2" fmla="*/ 1103867 h 1103867"/>
              <a:gd name="connsiteX3" fmla="*/ 552906 w 1343019"/>
              <a:gd name="connsiteY3" fmla="*/ 1103866 h 1103867"/>
              <a:gd name="connsiteX4" fmla="*/ 533037 w 1343019"/>
              <a:gd name="connsiteY4" fmla="*/ 296253 h 1103867"/>
              <a:gd name="connsiteX0" fmla="*/ 417897 w 1343019"/>
              <a:gd name="connsiteY0" fmla="*/ 161822 h 1103867"/>
              <a:gd name="connsiteX1" fmla="*/ 1110936 w 1343019"/>
              <a:gd name="connsiteY1" fmla="*/ 531939 h 1103867"/>
              <a:gd name="connsiteX2" fmla="*/ 1343018 w 1343019"/>
              <a:gd name="connsiteY2" fmla="*/ 1103867 h 1103867"/>
              <a:gd name="connsiteX0" fmla="*/ 447297 w 1257279"/>
              <a:gd name="connsiteY0" fmla="*/ 317014 h 1124628"/>
              <a:gd name="connsiteX1" fmla="*/ 1025196 w 1257279"/>
              <a:gd name="connsiteY1" fmla="*/ 552700 h 1124628"/>
              <a:gd name="connsiteX2" fmla="*/ 1257278 w 1257279"/>
              <a:gd name="connsiteY2" fmla="*/ 1124628 h 1124628"/>
              <a:gd name="connsiteX3" fmla="*/ 467166 w 1257279"/>
              <a:gd name="connsiteY3" fmla="*/ 1124627 h 1124628"/>
              <a:gd name="connsiteX4" fmla="*/ 447297 w 1257279"/>
              <a:gd name="connsiteY4" fmla="*/ 317014 h 1124628"/>
              <a:gd name="connsiteX0" fmla="*/ 417897 w 1257279"/>
              <a:gd name="connsiteY0" fmla="*/ 161822 h 1124628"/>
              <a:gd name="connsiteX1" fmla="*/ 1025196 w 1257279"/>
              <a:gd name="connsiteY1" fmla="*/ 552700 h 1124628"/>
              <a:gd name="connsiteX2" fmla="*/ 1257278 w 1257279"/>
              <a:gd name="connsiteY2" fmla="*/ 1124628 h 1124628"/>
              <a:gd name="connsiteX0" fmla="*/ 487353 w 1297335"/>
              <a:gd name="connsiteY0" fmla="*/ 268452 h 1076066"/>
              <a:gd name="connsiteX1" fmla="*/ 1065252 w 1297335"/>
              <a:gd name="connsiteY1" fmla="*/ 504138 h 1076066"/>
              <a:gd name="connsiteX2" fmla="*/ 1297334 w 1297335"/>
              <a:gd name="connsiteY2" fmla="*/ 1076066 h 1076066"/>
              <a:gd name="connsiteX3" fmla="*/ 507222 w 1297335"/>
              <a:gd name="connsiteY3" fmla="*/ 1076065 h 1076066"/>
              <a:gd name="connsiteX4" fmla="*/ 487353 w 1297335"/>
              <a:gd name="connsiteY4" fmla="*/ 268452 h 1076066"/>
              <a:gd name="connsiteX0" fmla="*/ 457953 w 1297335"/>
              <a:gd name="connsiteY0" fmla="*/ 113260 h 1076066"/>
              <a:gd name="connsiteX1" fmla="*/ 1065252 w 1297335"/>
              <a:gd name="connsiteY1" fmla="*/ 504138 h 1076066"/>
              <a:gd name="connsiteX2" fmla="*/ 1297334 w 1297335"/>
              <a:gd name="connsiteY2" fmla="*/ 1076066 h 1076066"/>
              <a:gd name="connsiteX0" fmla="*/ 29400 w 839382"/>
              <a:gd name="connsiteY0" fmla="*/ 155192 h 962806"/>
              <a:gd name="connsiteX1" fmla="*/ 607299 w 839382"/>
              <a:gd name="connsiteY1" fmla="*/ 390878 h 962806"/>
              <a:gd name="connsiteX2" fmla="*/ 839381 w 839382"/>
              <a:gd name="connsiteY2" fmla="*/ 962806 h 962806"/>
              <a:gd name="connsiteX3" fmla="*/ 49269 w 839382"/>
              <a:gd name="connsiteY3" fmla="*/ 962805 h 962806"/>
              <a:gd name="connsiteX4" fmla="*/ 29400 w 839382"/>
              <a:gd name="connsiteY4" fmla="*/ 155192 h 962806"/>
              <a:gd name="connsiteX0" fmla="*/ 0 w 839382"/>
              <a:gd name="connsiteY0" fmla="*/ 0 h 962806"/>
              <a:gd name="connsiteX1" fmla="*/ 607299 w 839382"/>
              <a:gd name="connsiteY1" fmla="*/ 390878 h 962806"/>
              <a:gd name="connsiteX2" fmla="*/ 839381 w 839382"/>
              <a:gd name="connsiteY2" fmla="*/ 962806 h 962806"/>
              <a:gd name="connsiteX0" fmla="*/ 29400 w 839382"/>
              <a:gd name="connsiteY0" fmla="*/ 155192 h 962806"/>
              <a:gd name="connsiteX1" fmla="*/ 607299 w 839382"/>
              <a:gd name="connsiteY1" fmla="*/ 390878 h 962806"/>
              <a:gd name="connsiteX2" fmla="*/ 839381 w 839382"/>
              <a:gd name="connsiteY2" fmla="*/ 962806 h 962806"/>
              <a:gd name="connsiteX3" fmla="*/ 49269 w 839382"/>
              <a:gd name="connsiteY3" fmla="*/ 962805 h 962806"/>
              <a:gd name="connsiteX4" fmla="*/ 29400 w 839382"/>
              <a:gd name="connsiteY4" fmla="*/ 155192 h 962806"/>
              <a:gd name="connsiteX0" fmla="*/ 0 w 839382"/>
              <a:gd name="connsiteY0" fmla="*/ 0 h 962806"/>
              <a:gd name="connsiteX1" fmla="*/ 607299 w 839382"/>
              <a:gd name="connsiteY1" fmla="*/ 390878 h 962806"/>
              <a:gd name="connsiteX2" fmla="*/ 753018 w 839382"/>
              <a:gd name="connsiteY2" fmla="*/ 940282 h 962806"/>
              <a:gd name="connsiteX0" fmla="*/ 29400 w 839382"/>
              <a:gd name="connsiteY0" fmla="*/ 155192 h 962806"/>
              <a:gd name="connsiteX1" fmla="*/ 607299 w 839382"/>
              <a:gd name="connsiteY1" fmla="*/ 390878 h 962806"/>
              <a:gd name="connsiteX2" fmla="*/ 839381 w 839382"/>
              <a:gd name="connsiteY2" fmla="*/ 962806 h 962806"/>
              <a:gd name="connsiteX3" fmla="*/ 49269 w 839382"/>
              <a:gd name="connsiteY3" fmla="*/ 962805 h 962806"/>
              <a:gd name="connsiteX4" fmla="*/ 29400 w 839382"/>
              <a:gd name="connsiteY4" fmla="*/ 155192 h 962806"/>
              <a:gd name="connsiteX0" fmla="*/ 0 w 839382"/>
              <a:gd name="connsiteY0" fmla="*/ 0 h 962806"/>
              <a:gd name="connsiteX1" fmla="*/ 607299 w 839382"/>
              <a:gd name="connsiteY1" fmla="*/ 390878 h 962806"/>
              <a:gd name="connsiteX2" fmla="*/ 751461 w 839382"/>
              <a:gd name="connsiteY2" fmla="*/ 832070 h 962806"/>
              <a:gd name="connsiteX0" fmla="*/ 0 w 809982"/>
              <a:gd name="connsiteY0" fmla="*/ 74250 h 881864"/>
              <a:gd name="connsiteX1" fmla="*/ 577899 w 809982"/>
              <a:gd name="connsiteY1" fmla="*/ 309936 h 881864"/>
              <a:gd name="connsiteX2" fmla="*/ 809981 w 809982"/>
              <a:gd name="connsiteY2" fmla="*/ 881864 h 881864"/>
              <a:gd name="connsiteX3" fmla="*/ 19869 w 809982"/>
              <a:gd name="connsiteY3" fmla="*/ 881863 h 881864"/>
              <a:gd name="connsiteX4" fmla="*/ 0 w 809982"/>
              <a:gd name="connsiteY4" fmla="*/ 74250 h 881864"/>
              <a:gd name="connsiteX0" fmla="*/ 89500 w 809982"/>
              <a:gd name="connsiteY0" fmla="*/ 0 h 881864"/>
              <a:gd name="connsiteX1" fmla="*/ 577899 w 809982"/>
              <a:gd name="connsiteY1" fmla="*/ 309936 h 881864"/>
              <a:gd name="connsiteX2" fmla="*/ 722061 w 809982"/>
              <a:gd name="connsiteY2" fmla="*/ 751128 h 881864"/>
              <a:gd name="connsiteX0" fmla="*/ 0 w 850668"/>
              <a:gd name="connsiteY0" fmla="*/ 74250 h 881864"/>
              <a:gd name="connsiteX1" fmla="*/ 577899 w 850668"/>
              <a:gd name="connsiteY1" fmla="*/ 309936 h 881864"/>
              <a:gd name="connsiteX2" fmla="*/ 809981 w 850668"/>
              <a:gd name="connsiteY2" fmla="*/ 881864 h 881864"/>
              <a:gd name="connsiteX3" fmla="*/ 19869 w 850668"/>
              <a:gd name="connsiteY3" fmla="*/ 881863 h 881864"/>
              <a:gd name="connsiteX4" fmla="*/ 0 w 850668"/>
              <a:gd name="connsiteY4" fmla="*/ 74250 h 881864"/>
              <a:gd name="connsiteX0" fmla="*/ 89500 w 850668"/>
              <a:gd name="connsiteY0" fmla="*/ 0 h 881864"/>
              <a:gd name="connsiteX1" fmla="*/ 577899 w 850668"/>
              <a:gd name="connsiteY1" fmla="*/ 309936 h 881864"/>
              <a:gd name="connsiteX2" fmla="*/ 850667 w 850668"/>
              <a:gd name="connsiteY2" fmla="*/ 787104 h 881864"/>
              <a:gd name="connsiteX0" fmla="*/ 0 w 850668"/>
              <a:gd name="connsiteY0" fmla="*/ 74250 h 881864"/>
              <a:gd name="connsiteX1" fmla="*/ 577899 w 850668"/>
              <a:gd name="connsiteY1" fmla="*/ 309936 h 881864"/>
              <a:gd name="connsiteX2" fmla="*/ 809981 w 850668"/>
              <a:gd name="connsiteY2" fmla="*/ 881864 h 881864"/>
              <a:gd name="connsiteX3" fmla="*/ 19869 w 850668"/>
              <a:gd name="connsiteY3" fmla="*/ 881863 h 881864"/>
              <a:gd name="connsiteX4" fmla="*/ 0 w 850668"/>
              <a:gd name="connsiteY4" fmla="*/ 74250 h 881864"/>
              <a:gd name="connsiteX0" fmla="*/ 89500 w 850668"/>
              <a:gd name="connsiteY0" fmla="*/ 0 h 881864"/>
              <a:gd name="connsiteX1" fmla="*/ 569146 w 850668"/>
              <a:gd name="connsiteY1" fmla="*/ 281671 h 881864"/>
              <a:gd name="connsiteX2" fmla="*/ 850667 w 850668"/>
              <a:gd name="connsiteY2" fmla="*/ 787104 h 881864"/>
              <a:gd name="connsiteX0" fmla="*/ 0 w 850668"/>
              <a:gd name="connsiteY0" fmla="*/ 74250 h 881864"/>
              <a:gd name="connsiteX1" fmla="*/ 577899 w 850668"/>
              <a:gd name="connsiteY1" fmla="*/ 309936 h 881864"/>
              <a:gd name="connsiteX2" fmla="*/ 809981 w 850668"/>
              <a:gd name="connsiteY2" fmla="*/ 881864 h 881864"/>
              <a:gd name="connsiteX3" fmla="*/ 19869 w 850668"/>
              <a:gd name="connsiteY3" fmla="*/ 881863 h 881864"/>
              <a:gd name="connsiteX4" fmla="*/ 0 w 850668"/>
              <a:gd name="connsiteY4" fmla="*/ 74250 h 881864"/>
              <a:gd name="connsiteX0" fmla="*/ 89500 w 850668"/>
              <a:gd name="connsiteY0" fmla="*/ 0 h 881864"/>
              <a:gd name="connsiteX1" fmla="*/ 569146 w 850668"/>
              <a:gd name="connsiteY1" fmla="*/ 281671 h 881864"/>
              <a:gd name="connsiteX2" fmla="*/ 850667 w 850668"/>
              <a:gd name="connsiteY2" fmla="*/ 787104 h 881864"/>
              <a:gd name="connsiteX0" fmla="*/ 0 w 850668"/>
              <a:gd name="connsiteY0" fmla="*/ 76515 h 884129"/>
              <a:gd name="connsiteX1" fmla="*/ 577899 w 850668"/>
              <a:gd name="connsiteY1" fmla="*/ 312201 h 884129"/>
              <a:gd name="connsiteX2" fmla="*/ 809981 w 850668"/>
              <a:gd name="connsiteY2" fmla="*/ 884129 h 884129"/>
              <a:gd name="connsiteX3" fmla="*/ 19869 w 850668"/>
              <a:gd name="connsiteY3" fmla="*/ 884128 h 884129"/>
              <a:gd name="connsiteX4" fmla="*/ 0 w 850668"/>
              <a:gd name="connsiteY4" fmla="*/ 76515 h 884129"/>
              <a:gd name="connsiteX0" fmla="*/ 26349 w 850668"/>
              <a:gd name="connsiteY0" fmla="*/ 0 h 884129"/>
              <a:gd name="connsiteX1" fmla="*/ 569146 w 850668"/>
              <a:gd name="connsiteY1" fmla="*/ 283936 h 884129"/>
              <a:gd name="connsiteX2" fmla="*/ 850667 w 850668"/>
              <a:gd name="connsiteY2" fmla="*/ 789369 h 884129"/>
              <a:gd name="connsiteX0" fmla="*/ 0 w 850667"/>
              <a:gd name="connsiteY0" fmla="*/ 76515 h 884129"/>
              <a:gd name="connsiteX1" fmla="*/ 577899 w 850667"/>
              <a:gd name="connsiteY1" fmla="*/ 312201 h 884129"/>
              <a:gd name="connsiteX2" fmla="*/ 809981 w 850667"/>
              <a:gd name="connsiteY2" fmla="*/ 884129 h 884129"/>
              <a:gd name="connsiteX3" fmla="*/ 19869 w 850667"/>
              <a:gd name="connsiteY3" fmla="*/ 884128 h 884129"/>
              <a:gd name="connsiteX4" fmla="*/ 0 w 850667"/>
              <a:gd name="connsiteY4" fmla="*/ 76515 h 884129"/>
              <a:gd name="connsiteX0" fmla="*/ 26349 w 850667"/>
              <a:gd name="connsiteY0" fmla="*/ 0 h 884129"/>
              <a:gd name="connsiteX1" fmla="*/ 569146 w 850667"/>
              <a:gd name="connsiteY1" fmla="*/ 283936 h 884129"/>
              <a:gd name="connsiteX2" fmla="*/ 764741 w 850667"/>
              <a:gd name="connsiteY2" fmla="*/ 557539 h 884129"/>
              <a:gd name="connsiteX3" fmla="*/ 850667 w 850667"/>
              <a:gd name="connsiteY3" fmla="*/ 789369 h 884129"/>
              <a:gd name="connsiteX0" fmla="*/ 0 w 850667"/>
              <a:gd name="connsiteY0" fmla="*/ 76515 h 884129"/>
              <a:gd name="connsiteX1" fmla="*/ 577899 w 850667"/>
              <a:gd name="connsiteY1" fmla="*/ 312201 h 884129"/>
              <a:gd name="connsiteX2" fmla="*/ 809981 w 850667"/>
              <a:gd name="connsiteY2" fmla="*/ 884129 h 884129"/>
              <a:gd name="connsiteX3" fmla="*/ 19869 w 850667"/>
              <a:gd name="connsiteY3" fmla="*/ 884128 h 884129"/>
              <a:gd name="connsiteX4" fmla="*/ 0 w 850667"/>
              <a:gd name="connsiteY4" fmla="*/ 76515 h 884129"/>
              <a:gd name="connsiteX0" fmla="*/ 26349 w 850667"/>
              <a:gd name="connsiteY0" fmla="*/ 0 h 884129"/>
              <a:gd name="connsiteX1" fmla="*/ 569146 w 850667"/>
              <a:gd name="connsiteY1" fmla="*/ 283936 h 884129"/>
              <a:gd name="connsiteX2" fmla="*/ 788419 w 850667"/>
              <a:gd name="connsiteY2" fmla="*/ 547311 h 884129"/>
              <a:gd name="connsiteX3" fmla="*/ 850667 w 850667"/>
              <a:gd name="connsiteY3" fmla="*/ 789369 h 884129"/>
              <a:gd name="connsiteX0" fmla="*/ 0 w 850667"/>
              <a:gd name="connsiteY0" fmla="*/ 76515 h 884129"/>
              <a:gd name="connsiteX1" fmla="*/ 577899 w 850667"/>
              <a:gd name="connsiteY1" fmla="*/ 312201 h 884129"/>
              <a:gd name="connsiteX2" fmla="*/ 809981 w 850667"/>
              <a:gd name="connsiteY2" fmla="*/ 884129 h 884129"/>
              <a:gd name="connsiteX3" fmla="*/ 19869 w 850667"/>
              <a:gd name="connsiteY3" fmla="*/ 884128 h 884129"/>
              <a:gd name="connsiteX4" fmla="*/ 0 w 850667"/>
              <a:gd name="connsiteY4" fmla="*/ 76515 h 884129"/>
              <a:gd name="connsiteX0" fmla="*/ 26349 w 850667"/>
              <a:gd name="connsiteY0" fmla="*/ 0 h 884129"/>
              <a:gd name="connsiteX1" fmla="*/ 569146 w 850667"/>
              <a:gd name="connsiteY1" fmla="*/ 283936 h 884129"/>
              <a:gd name="connsiteX2" fmla="*/ 788419 w 850667"/>
              <a:gd name="connsiteY2" fmla="*/ 547311 h 884129"/>
              <a:gd name="connsiteX3" fmla="*/ 850667 w 850667"/>
              <a:gd name="connsiteY3" fmla="*/ 789369 h 884129"/>
            </a:gdLst>
            <a:ahLst/>
            <a:cxnLst>
              <a:cxn ang="0">
                <a:pos x="connsiteX0" y="connsiteY0"/>
              </a:cxn>
              <a:cxn ang="0">
                <a:pos x="connsiteX1" y="connsiteY1"/>
              </a:cxn>
              <a:cxn ang="0">
                <a:pos x="connsiteX2" y="connsiteY2"/>
              </a:cxn>
              <a:cxn ang="0">
                <a:pos x="connsiteX3" y="connsiteY3"/>
              </a:cxn>
            </a:cxnLst>
            <a:rect l="l" t="t" r="r" b="b"/>
            <a:pathLst>
              <a:path w="850667" h="884129" stroke="0" extrusionOk="0">
                <a:moveTo>
                  <a:pt x="0" y="76515"/>
                </a:moveTo>
                <a:cubicBezTo>
                  <a:pt x="216051" y="70958"/>
                  <a:pt x="424898" y="156133"/>
                  <a:pt x="577899" y="312201"/>
                </a:cubicBezTo>
                <a:cubicBezTo>
                  <a:pt x="726480" y="463761"/>
                  <a:pt x="809982" y="669537"/>
                  <a:pt x="809981" y="884129"/>
                </a:cubicBezTo>
                <a:lnTo>
                  <a:pt x="19869" y="884128"/>
                </a:lnTo>
                <a:lnTo>
                  <a:pt x="0" y="76515"/>
                </a:lnTo>
                <a:close/>
              </a:path>
              <a:path w="850667" h="884129" fill="none">
                <a:moveTo>
                  <a:pt x="26349" y="0"/>
                </a:moveTo>
                <a:cubicBezTo>
                  <a:pt x="458292" y="207353"/>
                  <a:pt x="303634" y="163767"/>
                  <a:pt x="569146" y="283936"/>
                </a:cubicBezTo>
                <a:cubicBezTo>
                  <a:pt x="692211" y="376859"/>
                  <a:pt x="741499" y="463072"/>
                  <a:pt x="788419" y="547311"/>
                </a:cubicBezTo>
                <a:cubicBezTo>
                  <a:pt x="835339" y="631550"/>
                  <a:pt x="836346" y="750731"/>
                  <a:pt x="850667" y="789369"/>
                </a:cubicBezTo>
              </a:path>
            </a:pathLst>
          </a:cu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 name="TextBox 12"/>
          <p:cNvSpPr txBox="1"/>
          <p:nvPr/>
        </p:nvSpPr>
        <p:spPr>
          <a:xfrm>
            <a:off x="3535065" y="3659430"/>
            <a:ext cx="1036935" cy="276999"/>
          </a:xfrm>
          <a:prstGeom prst="rect">
            <a:avLst/>
          </a:prstGeom>
          <a:solidFill>
            <a:schemeClr val="bg1">
              <a:alpha val="50000"/>
            </a:schemeClr>
          </a:solidFill>
          <a:ln w="6350">
            <a:solidFill>
              <a:schemeClr val="tx1"/>
            </a:solidFill>
          </a:ln>
        </p:spPr>
        <p:txBody>
          <a:bodyPr wrap="square" rtlCol="0">
            <a:spAutoFit/>
          </a:bodyPr>
          <a:lstStyle/>
          <a:p>
            <a:r>
              <a:rPr lang="en-US" sz="1200" b="1" dirty="0" smtClean="0"/>
              <a:t>2.  </a:t>
            </a:r>
            <a:r>
              <a:rPr lang="en-US" sz="1200" b="1" u="sng" dirty="0" smtClean="0"/>
              <a:t>Flood Silts</a:t>
            </a:r>
            <a:endParaRPr lang="en-US" sz="1200" baseline="30000" dirty="0"/>
          </a:p>
        </p:txBody>
      </p:sp>
      <p:sp>
        <p:nvSpPr>
          <p:cNvPr id="14" name="TextBox 13"/>
          <p:cNvSpPr txBox="1"/>
          <p:nvPr/>
        </p:nvSpPr>
        <p:spPr>
          <a:xfrm>
            <a:off x="4149545" y="4427530"/>
            <a:ext cx="1344175" cy="461665"/>
          </a:xfrm>
          <a:prstGeom prst="rect">
            <a:avLst/>
          </a:prstGeom>
          <a:solidFill>
            <a:schemeClr val="bg1">
              <a:alpha val="50000"/>
            </a:schemeClr>
          </a:solidFill>
          <a:ln w="6350">
            <a:solidFill>
              <a:schemeClr val="tx1"/>
            </a:solidFill>
          </a:ln>
        </p:spPr>
        <p:txBody>
          <a:bodyPr wrap="square" rtlCol="0">
            <a:spAutoFit/>
          </a:bodyPr>
          <a:lstStyle/>
          <a:p>
            <a:r>
              <a:rPr lang="en-US" sz="1200" b="1" dirty="0" smtClean="0"/>
              <a:t>5. </a:t>
            </a:r>
            <a:r>
              <a:rPr lang="en-US" sz="1200" b="1" u="sng" dirty="0" smtClean="0"/>
              <a:t>Northeast </a:t>
            </a:r>
          </a:p>
          <a:p>
            <a:r>
              <a:rPr lang="en-US" sz="1200" b="1" u="sng" dirty="0" smtClean="0"/>
              <a:t>Pre-Historic dunes</a:t>
            </a:r>
            <a:endParaRPr lang="en-US" sz="1200" u="sng" baseline="30000" dirty="0"/>
          </a:p>
        </p:txBody>
      </p:sp>
      <p:sp>
        <p:nvSpPr>
          <p:cNvPr id="15" name="TextBox 14"/>
          <p:cNvSpPr txBox="1"/>
          <p:nvPr/>
        </p:nvSpPr>
        <p:spPr>
          <a:xfrm>
            <a:off x="524141" y="702245"/>
            <a:ext cx="1499600" cy="276999"/>
          </a:xfrm>
          <a:prstGeom prst="rect">
            <a:avLst/>
          </a:prstGeom>
          <a:solidFill>
            <a:schemeClr val="bg1">
              <a:alpha val="50000"/>
            </a:schemeClr>
          </a:solidFill>
          <a:ln w="6350">
            <a:solidFill>
              <a:schemeClr val="tx1"/>
            </a:solidFill>
          </a:ln>
        </p:spPr>
        <p:txBody>
          <a:bodyPr wrap="square" rtlCol="0">
            <a:spAutoFit/>
          </a:bodyPr>
          <a:lstStyle/>
          <a:p>
            <a:r>
              <a:rPr lang="en-US" sz="1200" b="1" dirty="0" smtClean="0"/>
              <a:t>3. </a:t>
            </a:r>
            <a:r>
              <a:rPr lang="en-US" sz="1200" b="1" u="sng" dirty="0" smtClean="0"/>
              <a:t>Lizard Tail Dunes</a:t>
            </a:r>
            <a:endParaRPr lang="en-US" sz="1200" u="sng" dirty="0"/>
          </a:p>
        </p:txBody>
      </p:sp>
      <p:sp>
        <p:nvSpPr>
          <p:cNvPr id="16" name="Oval 15"/>
          <p:cNvSpPr/>
          <p:nvPr/>
        </p:nvSpPr>
        <p:spPr>
          <a:xfrm rot="19034458">
            <a:off x="2060751" y="616896"/>
            <a:ext cx="220918" cy="33957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Arc 17"/>
          <p:cNvSpPr/>
          <p:nvPr/>
        </p:nvSpPr>
        <p:spPr>
          <a:xfrm>
            <a:off x="3366111" y="2200040"/>
            <a:ext cx="773627" cy="1496290"/>
          </a:xfrm>
          <a:prstGeom prst="arc">
            <a:avLst>
              <a:gd name="adj1" fmla="val 16068875"/>
              <a:gd name="adj2" fmla="val 831179"/>
            </a:avLst>
          </a:prstGeom>
          <a:ln w="76200">
            <a:solidFill>
              <a:srgbClr val="FF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 name="TextBox 18"/>
          <p:cNvSpPr txBox="1"/>
          <p:nvPr/>
        </p:nvSpPr>
        <p:spPr>
          <a:xfrm>
            <a:off x="3174390" y="1854395"/>
            <a:ext cx="1382276" cy="276999"/>
          </a:xfrm>
          <a:prstGeom prst="rect">
            <a:avLst/>
          </a:prstGeom>
          <a:solidFill>
            <a:schemeClr val="bg1">
              <a:alpha val="50000"/>
            </a:schemeClr>
          </a:solidFill>
          <a:ln w="6350">
            <a:solidFill>
              <a:schemeClr val="tx1"/>
            </a:solidFill>
          </a:ln>
        </p:spPr>
        <p:txBody>
          <a:bodyPr wrap="square" rtlCol="0">
            <a:spAutoFit/>
          </a:bodyPr>
          <a:lstStyle/>
          <a:p>
            <a:r>
              <a:rPr lang="en-US" sz="1200" b="1" dirty="0" smtClean="0"/>
              <a:t>4.  </a:t>
            </a:r>
            <a:r>
              <a:rPr lang="en-US" sz="1200" b="1" u="sng" dirty="0" smtClean="0"/>
              <a:t>1872 Shoreline</a:t>
            </a:r>
            <a:endParaRPr lang="en-US" sz="1200" dirty="0"/>
          </a:p>
        </p:txBody>
      </p:sp>
      <p:sp>
        <p:nvSpPr>
          <p:cNvPr id="2" name="Title 1"/>
          <p:cNvSpPr>
            <a:spLocks noGrp="1"/>
          </p:cNvSpPr>
          <p:nvPr>
            <p:ph type="title"/>
          </p:nvPr>
        </p:nvSpPr>
        <p:spPr>
          <a:xfrm>
            <a:off x="-15334" y="1"/>
            <a:ext cx="5535785" cy="663840"/>
          </a:xfrm>
        </p:spPr>
        <p:txBody>
          <a:bodyPr>
            <a:normAutofit fontScale="90000"/>
          </a:bodyPr>
          <a:lstStyle/>
          <a:p>
            <a:pPr algn="l"/>
            <a:r>
              <a:rPr lang="en-US" dirty="0" smtClean="0">
                <a:solidFill>
                  <a:schemeClr val="bg1"/>
                </a:solidFill>
                <a:effectLst>
                  <a:outerShdw blurRad="38100" dist="38100" dir="2700000" algn="tl">
                    <a:srgbClr val="000000">
                      <a:alpha val="43137"/>
                    </a:srgbClr>
                  </a:outerShdw>
                </a:effectLst>
              </a:rPr>
              <a:t>Sand Source Summary</a:t>
            </a:r>
            <a:endParaRPr lang="en-US"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4577932" y="3068595"/>
            <a:ext cx="1284198" cy="954107"/>
          </a:xfrm>
          <a:prstGeom prst="rect">
            <a:avLst/>
          </a:prstGeom>
          <a:noFill/>
        </p:spPr>
        <p:txBody>
          <a:bodyPr wrap="none" rtlCol="0">
            <a:spAutoFit/>
          </a:bodyPr>
          <a:lstStyle/>
          <a:p>
            <a:pPr algn="ctr"/>
            <a:r>
              <a:rPr lang="en-US" sz="1400" b="1" dirty="0" smtClean="0"/>
              <a:t>Modern</a:t>
            </a:r>
          </a:p>
          <a:p>
            <a:pPr algn="ctr"/>
            <a:r>
              <a:rPr lang="en-US" sz="1400" b="1" dirty="0" smtClean="0"/>
              <a:t>KEELER DUNES</a:t>
            </a:r>
          </a:p>
          <a:p>
            <a:pPr algn="ctr"/>
            <a:r>
              <a:rPr lang="en-US" sz="1400" b="1" dirty="0" smtClean="0"/>
              <a:t>and</a:t>
            </a:r>
          </a:p>
          <a:p>
            <a:pPr algn="ctr"/>
            <a:r>
              <a:rPr lang="en-US" sz="1400" b="1" dirty="0" smtClean="0"/>
              <a:t>SAND SHEET</a:t>
            </a:r>
            <a:endParaRPr lang="en-US" sz="1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8625"/>
          </a:xfrm>
        </p:spPr>
        <p:txBody>
          <a:bodyPr>
            <a:normAutofit fontScale="90000"/>
          </a:bodyPr>
          <a:lstStyle/>
          <a:p>
            <a:r>
              <a:rPr lang="en-US" dirty="0" smtClean="0">
                <a:solidFill>
                  <a:schemeClr val="bg2">
                    <a:lumMod val="90000"/>
                  </a:schemeClr>
                </a:solidFill>
                <a:effectLst>
                  <a:outerShdw blurRad="38100" dist="38100" dir="2700000" algn="tl">
                    <a:srgbClr val="000000">
                      <a:alpha val="43137"/>
                    </a:srgbClr>
                  </a:outerShdw>
                </a:effectLst>
              </a:rPr>
              <a:t>Sand Source Summary</a:t>
            </a:r>
            <a:endParaRPr lang="en-US" dirty="0">
              <a:solidFill>
                <a:schemeClr val="bg2">
                  <a:lumMod val="90000"/>
                </a:schemeClr>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457200" y="587030"/>
          <a:ext cx="8229600" cy="587596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444056" y="4103151"/>
            <a:ext cx="255198" cy="276999"/>
          </a:xfrm>
          <a:prstGeom prst="rect">
            <a:avLst/>
          </a:prstGeom>
          <a:noFill/>
        </p:spPr>
        <p:txBody>
          <a:bodyPr wrap="none" rtlCol="0">
            <a:spAutoFit/>
          </a:bodyPr>
          <a:lstStyle/>
          <a:p>
            <a:r>
              <a:rPr lang="en-US" sz="1200" b="1" dirty="0" smtClean="0">
                <a:solidFill>
                  <a:schemeClr val="bg1">
                    <a:lumMod val="50000"/>
                  </a:schemeClr>
                </a:solidFill>
              </a:rPr>
              <a:t>?</a:t>
            </a:r>
            <a:endParaRPr lang="en-US" sz="1200" b="1" dirty="0">
              <a:solidFill>
                <a:schemeClr val="bg1">
                  <a:lumMod val="50000"/>
                </a:schemeClr>
              </a:solidFill>
            </a:endParaRPr>
          </a:p>
        </p:txBody>
      </p:sp>
      <p:sp>
        <p:nvSpPr>
          <p:cNvPr id="6" name="TextBox 5"/>
          <p:cNvSpPr txBox="1"/>
          <p:nvPr/>
        </p:nvSpPr>
        <p:spPr>
          <a:xfrm>
            <a:off x="8314424" y="4081885"/>
            <a:ext cx="255198" cy="276999"/>
          </a:xfrm>
          <a:prstGeom prst="rect">
            <a:avLst/>
          </a:prstGeom>
          <a:noFill/>
        </p:spPr>
        <p:txBody>
          <a:bodyPr wrap="none" rtlCol="0">
            <a:spAutoFit/>
          </a:bodyPr>
          <a:lstStyle/>
          <a:p>
            <a:r>
              <a:rPr lang="en-US" sz="1200" b="1" dirty="0" smtClean="0">
                <a:solidFill>
                  <a:schemeClr val="bg1">
                    <a:lumMod val="50000"/>
                  </a:schemeClr>
                </a:solidFill>
              </a:rPr>
              <a:t>?</a:t>
            </a:r>
            <a:endParaRPr lang="en-US" sz="1200" b="1" dirty="0">
              <a:solidFill>
                <a:schemeClr val="bg1">
                  <a:lumMod val="50000"/>
                </a:schemeClr>
              </a:solidFill>
            </a:endParaRPr>
          </a:p>
        </p:txBody>
      </p:sp>
      <p:sp>
        <p:nvSpPr>
          <p:cNvPr id="7" name="TextBox 6"/>
          <p:cNvSpPr txBox="1"/>
          <p:nvPr/>
        </p:nvSpPr>
        <p:spPr>
          <a:xfrm>
            <a:off x="2229295" y="3966670"/>
            <a:ext cx="2263761" cy="253916"/>
          </a:xfrm>
          <a:prstGeom prst="rect">
            <a:avLst/>
          </a:prstGeom>
          <a:noFill/>
        </p:spPr>
        <p:txBody>
          <a:bodyPr wrap="none" rtlCol="0">
            <a:spAutoFit/>
          </a:bodyPr>
          <a:lstStyle/>
          <a:p>
            <a:r>
              <a:rPr lang="en-US" sz="1050" b="1" i="1" dirty="0" smtClean="0">
                <a:solidFill>
                  <a:srgbClr val="C00000"/>
                </a:solidFill>
              </a:rPr>
              <a:t>(Estimate including sand sheet areas)</a:t>
            </a:r>
            <a:endParaRPr lang="en-US" sz="1050" b="1" i="1"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5865"/>
          </a:xfrm>
        </p:spPr>
        <p:txBody>
          <a:bodyPr>
            <a:normAutofit fontScale="90000"/>
          </a:bodyPr>
          <a:lstStyle/>
          <a:p>
            <a:r>
              <a:rPr lang="en-US" dirty="0" smtClean="0"/>
              <a:t>May 2013 - Continued Public Hearing</a:t>
            </a:r>
            <a:endParaRPr lang="en-US" dirty="0"/>
          </a:p>
        </p:txBody>
      </p:sp>
      <p:sp>
        <p:nvSpPr>
          <p:cNvPr id="3" name="Content Placeholder 2"/>
          <p:cNvSpPr>
            <a:spLocks noGrp="1"/>
          </p:cNvSpPr>
          <p:nvPr>
            <p:ph idx="1"/>
          </p:nvPr>
        </p:nvSpPr>
        <p:spPr>
          <a:xfrm>
            <a:off x="155425" y="1623965"/>
            <a:ext cx="8717935" cy="4723815"/>
          </a:xfrm>
        </p:spPr>
        <p:txBody>
          <a:bodyPr>
            <a:normAutofit fontScale="70000" lnSpcReduction="20000"/>
          </a:bodyPr>
          <a:lstStyle/>
          <a:p>
            <a:pPr>
              <a:spcBef>
                <a:spcPts val="600"/>
              </a:spcBef>
              <a:spcAft>
                <a:spcPts val="600"/>
              </a:spcAft>
              <a:buNone/>
            </a:pPr>
            <a:r>
              <a:rPr lang="en-US" sz="3600" b="1" dirty="0" smtClean="0">
                <a:solidFill>
                  <a:schemeClr val="bg1"/>
                </a:solidFill>
                <a:effectLst>
                  <a:outerShdw blurRad="38100" dist="38100" dir="2700000" algn="tl">
                    <a:srgbClr val="000000">
                      <a:alpha val="43137"/>
                    </a:srgbClr>
                  </a:outerShdw>
                </a:effectLst>
              </a:rPr>
              <a:t>Staff Recommendation:</a:t>
            </a:r>
          </a:p>
          <a:p>
            <a:pPr>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Purpose of the hearing is to have the Governing Board make a determination on the Origin and Development of the Keeler Dunes.</a:t>
            </a:r>
          </a:p>
          <a:p>
            <a:pPr>
              <a:spcBef>
                <a:spcPts val="600"/>
              </a:spcBef>
              <a:spcAft>
                <a:spcPts val="600"/>
              </a:spcAft>
            </a:pPr>
            <a:r>
              <a:rPr lang="en-US" b="1" u="sng" dirty="0" smtClean="0">
                <a:solidFill>
                  <a:schemeClr val="bg1"/>
                </a:solidFill>
                <a:effectLst>
                  <a:outerShdw blurRad="38100" dist="38100" dir="2700000" algn="tl">
                    <a:srgbClr val="000000">
                      <a:alpha val="43137"/>
                    </a:srgbClr>
                  </a:outerShdw>
                </a:effectLst>
              </a:rPr>
              <a:t>ALL</a:t>
            </a:r>
            <a:r>
              <a:rPr lang="en-US" b="1" dirty="0" smtClean="0">
                <a:solidFill>
                  <a:schemeClr val="bg1"/>
                </a:solidFill>
                <a:effectLst>
                  <a:outerShdw blurRad="38100" dist="38100" dir="2700000" algn="tl">
                    <a:srgbClr val="000000">
                      <a:alpha val="43137"/>
                    </a:srgbClr>
                  </a:outerShdw>
                </a:effectLst>
              </a:rPr>
              <a:t> materials must be submitted at least 4 weeks in advance of hearing and made available to the Board and all interested parties.</a:t>
            </a:r>
          </a:p>
          <a:p>
            <a:pPr>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Late materials, by any party, will not be accepted into the record for consideration.</a:t>
            </a:r>
          </a:p>
          <a:p>
            <a:pPr>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District staff will prepare a Board report that will be included in the Board Packet and made available to all parties prior to the hearing.</a:t>
            </a:r>
          </a:p>
          <a:p>
            <a:pPr>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At the continued hearing District staff will make a presentation to the Board summarizing the materials received.  This will be followed by public comments and discussion by the Board.</a:t>
            </a:r>
          </a:p>
        </p:txBody>
      </p:sp>
      <p:sp>
        <p:nvSpPr>
          <p:cNvPr id="4" name="TextBox 3"/>
          <p:cNvSpPr txBox="1"/>
          <p:nvPr/>
        </p:nvSpPr>
        <p:spPr>
          <a:xfrm>
            <a:off x="4456370" y="6581001"/>
            <a:ext cx="4687630" cy="276999"/>
          </a:xfrm>
          <a:prstGeom prst="rect">
            <a:avLst/>
          </a:prstGeom>
          <a:noFill/>
        </p:spPr>
        <p:txBody>
          <a:bodyPr wrap="none" rtlCol="0">
            <a:spAutoFit/>
          </a:bodyPr>
          <a:lstStyle/>
          <a:p>
            <a:r>
              <a:rPr lang="en-US" sz="1200" i="1" dirty="0" smtClean="0"/>
              <a:t>(GBUAPCD photo of one of the southern Keeler Dunes December 3, 2012)</a:t>
            </a:r>
            <a:endParaRPr lang="en-US" sz="12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Technical Project Team</a:t>
            </a:r>
            <a:endParaRPr lang="en-US" dirty="0"/>
          </a:p>
        </p:txBody>
      </p:sp>
      <p:sp>
        <p:nvSpPr>
          <p:cNvPr id="3" name="Content Placeholder 2"/>
          <p:cNvSpPr>
            <a:spLocks noGrp="1"/>
          </p:cNvSpPr>
          <p:nvPr>
            <p:ph idx="1"/>
          </p:nvPr>
        </p:nvSpPr>
        <p:spPr>
          <a:xfrm>
            <a:off x="0" y="3813050"/>
            <a:ext cx="9144000" cy="3044950"/>
          </a:xfrm>
        </p:spPr>
        <p:txBody>
          <a:bodyPr numCol="1">
            <a:normAutofit/>
          </a:bodyPr>
          <a:lstStyle/>
          <a:p>
            <a:endParaRPr lang="en-US" dirty="0" smtClean="0"/>
          </a:p>
          <a:p>
            <a:endParaRPr lang="en-US" dirty="0"/>
          </a:p>
          <a:p>
            <a:endParaRPr lang="en-US" dirty="0" smtClean="0"/>
          </a:p>
          <a:p>
            <a:endParaRPr lang="en-US" dirty="0"/>
          </a:p>
          <a:p>
            <a:pPr lvl="1"/>
            <a:endParaRPr lang="en-US" dirty="0"/>
          </a:p>
          <a:p>
            <a:pPr lvl="1"/>
            <a:endParaRPr lang="en-US" dirty="0" smtClean="0"/>
          </a:p>
        </p:txBody>
      </p:sp>
      <p:sp>
        <p:nvSpPr>
          <p:cNvPr id="4" name="TextBox 3"/>
          <p:cNvSpPr txBox="1"/>
          <p:nvPr/>
        </p:nvSpPr>
        <p:spPr>
          <a:xfrm>
            <a:off x="693095" y="4120595"/>
            <a:ext cx="2401683" cy="2308324"/>
          </a:xfrm>
          <a:prstGeom prst="rect">
            <a:avLst/>
          </a:prstGeom>
          <a:noFill/>
        </p:spPr>
        <p:txBody>
          <a:bodyPr wrap="square" rtlCol="0">
            <a:spAutoFit/>
          </a:bodyPr>
          <a:lstStyle/>
          <a:p>
            <a:pPr>
              <a:buNone/>
            </a:pPr>
            <a:r>
              <a:rPr lang="en-US" dirty="0" smtClean="0"/>
              <a:t>District Staff</a:t>
            </a:r>
          </a:p>
          <a:p>
            <a:pPr lvl="1"/>
            <a:r>
              <a:rPr lang="en-US" dirty="0" smtClean="0"/>
              <a:t>Dr. Grace Holder</a:t>
            </a:r>
          </a:p>
          <a:p>
            <a:pPr lvl="1"/>
            <a:r>
              <a:rPr lang="en-US" dirty="0" smtClean="0"/>
              <a:t>Mr. Duane Ono</a:t>
            </a:r>
          </a:p>
          <a:p>
            <a:pPr lvl="1"/>
            <a:r>
              <a:rPr lang="en-US" dirty="0" smtClean="0"/>
              <a:t>Ms. Sondra Grimm</a:t>
            </a:r>
          </a:p>
          <a:p>
            <a:pPr lvl="1"/>
            <a:r>
              <a:rPr lang="en-US" dirty="0" smtClean="0"/>
              <a:t>Mr. Phill Kiddoo</a:t>
            </a:r>
          </a:p>
          <a:p>
            <a:pPr lvl="1"/>
            <a:r>
              <a:rPr lang="en-US" dirty="0" smtClean="0"/>
              <a:t>Mr. Chris Howard</a:t>
            </a:r>
          </a:p>
          <a:p>
            <a:pPr lvl="1"/>
            <a:r>
              <a:rPr lang="en-US" dirty="0" smtClean="0"/>
              <a:t>Mr. Mike Slates</a:t>
            </a:r>
          </a:p>
          <a:p>
            <a:endParaRPr lang="en-US" dirty="0"/>
          </a:p>
        </p:txBody>
      </p:sp>
      <p:sp>
        <p:nvSpPr>
          <p:cNvPr id="5" name="TextBox 4"/>
          <p:cNvSpPr txBox="1"/>
          <p:nvPr/>
        </p:nvSpPr>
        <p:spPr>
          <a:xfrm>
            <a:off x="3611875" y="4120595"/>
            <a:ext cx="5532125" cy="2862322"/>
          </a:xfrm>
          <a:prstGeom prst="rect">
            <a:avLst/>
          </a:prstGeom>
          <a:noFill/>
        </p:spPr>
        <p:txBody>
          <a:bodyPr wrap="square" rtlCol="0">
            <a:spAutoFit/>
          </a:bodyPr>
          <a:lstStyle/>
          <a:p>
            <a:r>
              <a:rPr lang="en-US" dirty="0" smtClean="0"/>
              <a:t>Scientific Experts</a:t>
            </a:r>
          </a:p>
          <a:p>
            <a:pPr lvl="1"/>
            <a:r>
              <a:rPr lang="en-US" dirty="0" smtClean="0"/>
              <a:t>Dr. Nicholas Lancaster (DRI)</a:t>
            </a:r>
          </a:p>
          <a:p>
            <a:pPr lvl="1"/>
            <a:r>
              <a:rPr lang="en-US" dirty="0" smtClean="0"/>
              <a:t>Mr. Steven Bacon (DRI)</a:t>
            </a:r>
          </a:p>
          <a:p>
            <a:pPr lvl="1"/>
            <a:r>
              <a:rPr lang="en-US" dirty="0" smtClean="0"/>
              <a:t>Dr. Jack Gillies (DRI)</a:t>
            </a:r>
          </a:p>
          <a:p>
            <a:pPr lvl="1"/>
            <a:r>
              <a:rPr lang="en-US" dirty="0" smtClean="0"/>
              <a:t>Dr. Scott Stine (Professor Emeritus)</a:t>
            </a:r>
          </a:p>
          <a:p>
            <a:pPr lvl="1"/>
            <a:r>
              <a:rPr lang="en-US" dirty="0" smtClean="0"/>
              <a:t>Dr. Tiffany Clark (</a:t>
            </a:r>
            <a:r>
              <a:rPr lang="en-US" dirty="0" err="1" smtClean="0"/>
              <a:t>Sapphos</a:t>
            </a:r>
            <a:r>
              <a:rPr lang="en-US" dirty="0" smtClean="0"/>
              <a:t> Environmental Inc)</a:t>
            </a:r>
          </a:p>
          <a:p>
            <a:pPr lvl="1"/>
            <a:r>
              <a:rPr lang="en-US" dirty="0" smtClean="0"/>
              <a:t>Ms. Donna Grotzinger (</a:t>
            </a:r>
            <a:r>
              <a:rPr lang="en-US" dirty="0" err="1" smtClean="0"/>
              <a:t>Sapphos</a:t>
            </a:r>
            <a:r>
              <a:rPr lang="en-US" dirty="0" smtClean="0"/>
              <a:t> Environmental Inc)</a:t>
            </a:r>
          </a:p>
          <a:p>
            <a:pPr lvl="1"/>
            <a:r>
              <a:rPr lang="en-US" dirty="0" smtClean="0"/>
              <a:t>Dr. David Groeneveld (</a:t>
            </a:r>
            <a:r>
              <a:rPr lang="en-US" dirty="0" err="1" smtClean="0"/>
              <a:t>HydroBio</a:t>
            </a:r>
            <a:r>
              <a:rPr lang="en-US" dirty="0" smtClean="0"/>
              <a:t> Inc)</a:t>
            </a:r>
          </a:p>
          <a:p>
            <a:pPr lvl="1"/>
            <a:endParaRPr lang="en-US" dirty="0" smtClean="0"/>
          </a:p>
          <a:p>
            <a:endParaRPr lang="en-US" dirty="0"/>
          </a:p>
        </p:txBody>
      </p:sp>
      <p:sp>
        <p:nvSpPr>
          <p:cNvPr id="7" name="TextBox 6"/>
          <p:cNvSpPr txBox="1"/>
          <p:nvPr/>
        </p:nvSpPr>
        <p:spPr>
          <a:xfrm>
            <a:off x="0" y="6581001"/>
            <a:ext cx="3429785" cy="276999"/>
          </a:xfrm>
          <a:prstGeom prst="rect">
            <a:avLst/>
          </a:prstGeom>
          <a:noFill/>
        </p:spPr>
        <p:txBody>
          <a:bodyPr wrap="none" rtlCol="0">
            <a:spAutoFit/>
          </a:bodyPr>
          <a:lstStyle/>
          <a:p>
            <a:r>
              <a:rPr lang="en-US" sz="1200" i="1" dirty="0" smtClean="0">
                <a:solidFill>
                  <a:schemeClr val="bg1"/>
                </a:solidFill>
              </a:rPr>
              <a:t>(Dune on top of Old State Highway, December 2011)</a:t>
            </a:r>
            <a:endParaRPr lang="en-US" sz="1200" i="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graphic orientation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193830" y="0"/>
            <a:ext cx="5186480" cy="817460"/>
          </a:xfrm>
        </p:spPr>
        <p:txBody>
          <a:bodyPr/>
          <a:lstStyle/>
          <a:p>
            <a:pPr algn="l"/>
            <a:r>
              <a:rPr lang="en-US" dirty="0" smtClean="0">
                <a:solidFill>
                  <a:schemeClr val="bg1">
                    <a:lumMod val="95000"/>
                  </a:schemeClr>
                </a:solidFill>
                <a:effectLst>
                  <a:outerShdw blurRad="38100" dist="38100" dir="2700000" algn="tl">
                    <a:srgbClr val="000000">
                      <a:alpha val="43137"/>
                    </a:srgbClr>
                  </a:outerShdw>
                </a:effectLst>
              </a:rPr>
              <a:t>Geographic Locations</a:t>
            </a:r>
            <a:endParaRPr lang="en-US" dirty="0">
              <a:solidFill>
                <a:schemeClr val="bg1">
                  <a:lumMod val="95000"/>
                </a:schemeClr>
              </a:solidFill>
              <a:effectLst>
                <a:outerShdw blurRad="38100" dist="38100" dir="2700000" algn="tl">
                  <a:srgbClr val="000000">
                    <a:alpha val="43137"/>
                  </a:srgbClr>
                </a:outerShdw>
              </a:effectLst>
            </a:endParaRPr>
          </a:p>
        </p:txBody>
      </p:sp>
      <p:sp>
        <p:nvSpPr>
          <p:cNvPr id="4" name="TextBox 3"/>
          <p:cNvSpPr txBox="1"/>
          <p:nvPr/>
        </p:nvSpPr>
        <p:spPr>
          <a:xfrm>
            <a:off x="0" y="6604084"/>
            <a:ext cx="2267700" cy="253916"/>
          </a:xfrm>
          <a:prstGeom prst="rect">
            <a:avLst/>
          </a:prstGeom>
          <a:solidFill>
            <a:schemeClr val="bg1"/>
          </a:solidFill>
        </p:spPr>
        <p:txBody>
          <a:bodyPr wrap="square" rtlCol="0">
            <a:spAutoFit/>
          </a:bodyPr>
          <a:lstStyle/>
          <a:p>
            <a:r>
              <a:rPr lang="en-US" sz="1050" i="1" dirty="0" smtClean="0"/>
              <a:t>1998 Space Shuttle image background</a:t>
            </a:r>
            <a:endParaRPr lang="en-US" sz="1050" i="1" dirty="0"/>
          </a:p>
        </p:txBody>
      </p:sp>
      <p:sp>
        <p:nvSpPr>
          <p:cNvPr id="5" name="TextBox 4"/>
          <p:cNvSpPr txBox="1"/>
          <p:nvPr/>
        </p:nvSpPr>
        <p:spPr>
          <a:xfrm>
            <a:off x="4435314" y="3906794"/>
            <a:ext cx="723275" cy="523220"/>
          </a:xfrm>
          <a:prstGeom prst="rect">
            <a:avLst/>
          </a:prstGeom>
          <a:noFill/>
        </p:spPr>
        <p:txBody>
          <a:bodyPr wrap="none" rtlCol="0">
            <a:spAutoFit/>
          </a:bodyPr>
          <a:lstStyle/>
          <a:p>
            <a:r>
              <a:rPr lang="en-US" sz="1400" b="1" dirty="0" smtClean="0"/>
              <a:t>KEELER</a:t>
            </a:r>
          </a:p>
          <a:p>
            <a:r>
              <a:rPr lang="en-US" sz="1400" b="1" dirty="0" smtClean="0"/>
              <a:t>DUNES</a:t>
            </a:r>
            <a:endParaRPr lang="en-US" sz="1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0650"/>
          </a:xfrm>
        </p:spPr>
        <p:txBody>
          <a:bodyPr>
            <a:normAutofit fontScale="90000"/>
          </a:bodyPr>
          <a:lstStyle/>
          <a:p>
            <a:r>
              <a:rPr lang="en-US" dirty="0" smtClean="0"/>
              <a:t>Dune Formation</a:t>
            </a:r>
            <a:endParaRPr lang="en-US" dirty="0"/>
          </a:p>
        </p:txBody>
      </p:sp>
      <p:pic>
        <p:nvPicPr>
          <p:cNvPr id="12290" name="Picture 2" descr="dune1.jpg"/>
          <p:cNvPicPr>
            <a:picLocks noChangeAspect="1" noChangeArrowheads="1"/>
          </p:cNvPicPr>
          <p:nvPr/>
        </p:nvPicPr>
        <p:blipFill>
          <a:blip r:embed="rId3" cstate="print"/>
          <a:srcRect/>
          <a:stretch>
            <a:fillRect/>
          </a:stretch>
        </p:blipFill>
        <p:spPr bwMode="auto">
          <a:xfrm>
            <a:off x="1940723" y="2112275"/>
            <a:ext cx="5089197" cy="4005075"/>
          </a:xfrm>
          <a:prstGeom prst="rect">
            <a:avLst/>
          </a:prstGeom>
          <a:solidFill>
            <a:schemeClr val="bg2">
              <a:lumMod val="90000"/>
            </a:schemeClr>
          </a:solidFill>
          <a:ln>
            <a:noFill/>
          </a:ln>
          <a:effectLst>
            <a:outerShdw blurRad="292100" dist="139700" dir="2700000" algn="tl" rotWithShape="0">
              <a:srgbClr val="333333">
                <a:alpha val="65000"/>
              </a:srgbClr>
            </a:outerShdw>
          </a:effectLst>
        </p:spPr>
      </p:pic>
      <p:sp>
        <p:nvSpPr>
          <p:cNvPr id="6" name="TextBox 5"/>
          <p:cNvSpPr txBox="1"/>
          <p:nvPr/>
        </p:nvSpPr>
        <p:spPr>
          <a:xfrm>
            <a:off x="1824754" y="625435"/>
            <a:ext cx="6131871" cy="400110"/>
          </a:xfrm>
          <a:prstGeom prst="rect">
            <a:avLst/>
          </a:prstGeom>
          <a:noFill/>
        </p:spPr>
        <p:txBody>
          <a:bodyPr wrap="none" rtlCol="0">
            <a:spAutoFit/>
          </a:bodyPr>
          <a:lstStyle/>
          <a:p>
            <a:r>
              <a:rPr lang="en-US" sz="2000" dirty="0" smtClean="0"/>
              <a:t>(Unstable migrating dunes = modern active Keeler Dunes)</a:t>
            </a:r>
            <a:endParaRPr lang="en-US" sz="2000" dirty="0"/>
          </a:p>
        </p:txBody>
      </p:sp>
      <p:sp>
        <p:nvSpPr>
          <p:cNvPr id="8" name="TextBox 7"/>
          <p:cNvSpPr txBox="1"/>
          <p:nvPr/>
        </p:nvSpPr>
        <p:spPr>
          <a:xfrm>
            <a:off x="0" y="1152150"/>
            <a:ext cx="3814827" cy="923330"/>
          </a:xfrm>
          <a:prstGeom prst="rect">
            <a:avLst/>
          </a:prstGeom>
          <a:noFill/>
        </p:spPr>
        <p:txBody>
          <a:bodyPr wrap="none" rtlCol="0">
            <a:spAutoFit/>
          </a:bodyPr>
          <a:lstStyle/>
          <a:p>
            <a:r>
              <a:rPr lang="en-US" dirty="0" smtClean="0"/>
              <a:t>Sand moves by a combination </a:t>
            </a:r>
          </a:p>
          <a:p>
            <a:pPr marL="228600" indent="-228600">
              <a:buFont typeface="Arial" pitchFamily="34" charset="0"/>
              <a:buChar char="•"/>
            </a:pPr>
            <a:r>
              <a:rPr lang="en-US" dirty="0" smtClean="0"/>
              <a:t>saltation (“bouncing” or “jumping”) </a:t>
            </a:r>
          </a:p>
          <a:p>
            <a:pPr marL="228600" indent="-228600">
              <a:buFont typeface="Arial" pitchFamily="34" charset="0"/>
              <a:buChar char="•"/>
            </a:pPr>
            <a:r>
              <a:rPr lang="en-US" dirty="0" smtClean="0"/>
              <a:t>surface creep</a:t>
            </a:r>
            <a:endParaRPr lang="en-US" dirty="0"/>
          </a:p>
        </p:txBody>
      </p:sp>
      <p:cxnSp>
        <p:nvCxnSpPr>
          <p:cNvPr id="12" name="Straight Arrow Connector 11"/>
          <p:cNvCxnSpPr/>
          <p:nvPr/>
        </p:nvCxnSpPr>
        <p:spPr>
          <a:xfrm>
            <a:off x="155425" y="3648475"/>
            <a:ext cx="1651415" cy="0"/>
          </a:xfrm>
          <a:prstGeom prst="straightConnector1">
            <a:avLst/>
          </a:prstGeom>
          <a:ln w="76200">
            <a:solidFill>
              <a:schemeClr val="tx2"/>
            </a:solidFill>
            <a:tailEnd type="arrow"/>
          </a:ln>
          <a:scene3d>
            <a:camera prst="perspective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1070" y="3667525"/>
            <a:ext cx="869149" cy="461665"/>
          </a:xfrm>
          <a:prstGeom prst="rect">
            <a:avLst/>
          </a:prstGeom>
          <a:noFill/>
        </p:spPr>
        <p:txBody>
          <a:bodyPr wrap="none" rtlCol="0">
            <a:spAutoFit/>
          </a:bodyPr>
          <a:lstStyle/>
          <a:p>
            <a:r>
              <a:rPr lang="en-US" sz="2400" b="1" dirty="0" smtClean="0">
                <a:solidFill>
                  <a:schemeClr val="tx2">
                    <a:lumMod val="75000"/>
                  </a:schemeClr>
                </a:solidFill>
              </a:rPr>
              <a:t>Wind</a:t>
            </a:r>
            <a:endParaRPr lang="en-US" sz="2400" b="1" dirty="0">
              <a:solidFill>
                <a:schemeClr val="tx2">
                  <a:lumMod val="75000"/>
                </a:schemeClr>
              </a:solidFill>
            </a:endParaRPr>
          </a:p>
        </p:txBody>
      </p:sp>
      <p:cxnSp>
        <p:nvCxnSpPr>
          <p:cNvPr id="14" name="Straight Arrow Connector 13"/>
          <p:cNvCxnSpPr/>
          <p:nvPr/>
        </p:nvCxnSpPr>
        <p:spPr>
          <a:xfrm>
            <a:off x="7260350" y="3648475"/>
            <a:ext cx="1651415" cy="0"/>
          </a:xfrm>
          <a:prstGeom prst="straightConnector1">
            <a:avLst/>
          </a:prstGeom>
          <a:ln w="76200">
            <a:solidFill>
              <a:schemeClr val="tx2"/>
            </a:solidFill>
            <a:tailEnd type="arrow"/>
          </a:ln>
          <a:scene3d>
            <a:camera prst="perspective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68325" y="3667525"/>
            <a:ext cx="1966500" cy="400110"/>
          </a:xfrm>
          <a:prstGeom prst="rect">
            <a:avLst/>
          </a:prstGeom>
          <a:noFill/>
        </p:spPr>
        <p:txBody>
          <a:bodyPr wrap="none" rtlCol="0">
            <a:spAutoFit/>
          </a:bodyPr>
          <a:lstStyle/>
          <a:p>
            <a:r>
              <a:rPr lang="en-US" sz="2000" b="1" dirty="0" smtClean="0">
                <a:solidFill>
                  <a:schemeClr val="tx2">
                    <a:lumMod val="75000"/>
                  </a:schemeClr>
                </a:solidFill>
              </a:rPr>
              <a:t>Dune movement</a:t>
            </a:r>
            <a:endParaRPr lang="en-US" sz="20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018"/>
            <a:ext cx="8229600" cy="466012"/>
          </a:xfrm>
        </p:spPr>
        <p:txBody>
          <a:bodyPr>
            <a:normAutofit fontScale="90000"/>
          </a:bodyPr>
          <a:lstStyle/>
          <a:p>
            <a:r>
              <a:rPr lang="en-US" dirty="0" smtClean="0"/>
              <a:t>Active Migrating Dune</a:t>
            </a:r>
            <a:endParaRPr lang="en-US" dirty="0"/>
          </a:p>
        </p:txBody>
      </p:sp>
      <p:pic>
        <p:nvPicPr>
          <p:cNvPr id="4" name="Content Placeholder 3" descr="IMG_2047.JPG"/>
          <p:cNvPicPr>
            <a:picLocks noGrp="1" noChangeAspect="1"/>
          </p:cNvPicPr>
          <p:nvPr>
            <p:ph idx="1"/>
          </p:nvPr>
        </p:nvPicPr>
        <p:blipFill>
          <a:blip r:embed="rId2" cstate="print"/>
          <a:stretch>
            <a:fillRect/>
          </a:stretch>
        </p:blipFill>
        <p:spPr>
          <a:xfrm>
            <a:off x="609600" y="702245"/>
            <a:ext cx="7924800" cy="5943600"/>
          </a:xfrm>
          <a:ln>
            <a:solidFill>
              <a:schemeClr val="tx1"/>
            </a:solidFill>
          </a:ln>
          <a:effectLst>
            <a:outerShdw blurRad="50800" dist="38100" algn="l" rotWithShape="0">
              <a:prstClr val="black">
                <a:alpha val="40000"/>
              </a:prstClr>
            </a:outerShdw>
          </a:effectLst>
        </p:spPr>
      </p:pic>
      <p:sp>
        <p:nvSpPr>
          <p:cNvPr id="5" name="TextBox 4"/>
          <p:cNvSpPr txBox="1"/>
          <p:nvPr/>
        </p:nvSpPr>
        <p:spPr>
          <a:xfrm>
            <a:off x="5961086" y="6347780"/>
            <a:ext cx="2590004" cy="276999"/>
          </a:xfrm>
          <a:prstGeom prst="rect">
            <a:avLst/>
          </a:prstGeom>
          <a:noFill/>
        </p:spPr>
        <p:txBody>
          <a:bodyPr wrap="none" rtlCol="0">
            <a:spAutoFit/>
          </a:bodyPr>
          <a:lstStyle/>
          <a:p>
            <a:r>
              <a:rPr lang="en-US" sz="1200" i="1" dirty="0" smtClean="0"/>
              <a:t>(Southern Keeler Dunes, January 2013)</a:t>
            </a:r>
            <a:endParaRPr lang="en-US" sz="12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77155" name="Picture 3"/>
          <p:cNvPicPr>
            <a:picLocks noChangeAspect="1" noChangeArrowheads="1"/>
          </p:cNvPicPr>
          <p:nvPr/>
        </p:nvPicPr>
        <p:blipFill>
          <a:blip r:embed="rId3" cstate="print"/>
          <a:srcRect t="-9378" b="-6912"/>
          <a:stretch>
            <a:fillRect/>
          </a:stretch>
        </p:blipFill>
        <p:spPr bwMode="auto">
          <a:xfrm>
            <a:off x="-19214" y="2315255"/>
            <a:ext cx="9163214" cy="238111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3365195" y="1739180"/>
            <a:ext cx="2413609" cy="369332"/>
          </a:xfrm>
          <a:prstGeom prst="rect">
            <a:avLst/>
          </a:prstGeom>
          <a:noFill/>
        </p:spPr>
        <p:txBody>
          <a:bodyPr wrap="none" rtlCol="0">
            <a:spAutoFit/>
          </a:bodyPr>
          <a:lstStyle/>
          <a:p>
            <a:r>
              <a:rPr lang="en-US" dirty="0" smtClean="0"/>
              <a:t>Stable Vegetated Dunes</a:t>
            </a:r>
            <a:endParaRPr lang="en-US" dirty="0"/>
          </a:p>
        </p:txBody>
      </p:sp>
      <p:sp>
        <p:nvSpPr>
          <p:cNvPr id="10" name="Title 1"/>
          <p:cNvSpPr>
            <a:spLocks noGrp="1"/>
          </p:cNvSpPr>
          <p:nvPr>
            <p:ph type="title"/>
          </p:nvPr>
        </p:nvSpPr>
        <p:spPr>
          <a:xfrm>
            <a:off x="457200" y="318195"/>
            <a:ext cx="8229600" cy="850062"/>
          </a:xfrm>
        </p:spPr>
        <p:txBody>
          <a:bodyPr/>
          <a:lstStyle/>
          <a:p>
            <a:r>
              <a:rPr lang="en-US" dirty="0" smtClean="0"/>
              <a:t>Vegetated Dunes</a:t>
            </a:r>
            <a:endParaRPr lang="en-US" dirty="0"/>
          </a:p>
        </p:txBody>
      </p:sp>
      <p:cxnSp>
        <p:nvCxnSpPr>
          <p:cNvPr id="12" name="Straight Arrow Connector 11"/>
          <p:cNvCxnSpPr/>
          <p:nvPr/>
        </p:nvCxnSpPr>
        <p:spPr>
          <a:xfrm flipV="1">
            <a:off x="2613345" y="3544215"/>
            <a:ext cx="921720" cy="268835"/>
          </a:xfrm>
          <a:prstGeom prst="straightConnector1">
            <a:avLst/>
          </a:prstGeom>
          <a:ln w="28575">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640000">
            <a:off x="2227207" y="3297823"/>
            <a:ext cx="1529586" cy="338554"/>
          </a:xfrm>
          <a:prstGeom prst="rect">
            <a:avLst/>
          </a:prstGeom>
          <a:noFill/>
        </p:spPr>
        <p:txBody>
          <a:bodyPr wrap="none" rtlCol="0">
            <a:spAutoFit/>
          </a:bodyPr>
          <a:lstStyle/>
          <a:p>
            <a:r>
              <a:rPr lang="en-US" sz="1600" dirty="0" smtClean="0">
                <a:solidFill>
                  <a:schemeClr val="bg2">
                    <a:lumMod val="10000"/>
                  </a:schemeClr>
                </a:solidFill>
              </a:rPr>
              <a:t>sand movement</a:t>
            </a:r>
            <a:endParaRPr lang="en-US" sz="1600" dirty="0">
              <a:solidFill>
                <a:schemeClr val="bg2">
                  <a:lumMod val="10000"/>
                </a:schemeClr>
              </a:solidFill>
            </a:endParaRPr>
          </a:p>
        </p:txBody>
      </p:sp>
      <p:cxnSp>
        <p:nvCxnSpPr>
          <p:cNvPr id="15" name="Straight Arrow Connector 14"/>
          <p:cNvCxnSpPr/>
          <p:nvPr/>
        </p:nvCxnSpPr>
        <p:spPr>
          <a:xfrm flipH="1">
            <a:off x="731500" y="3889860"/>
            <a:ext cx="1228960" cy="0"/>
          </a:xfrm>
          <a:prstGeom prst="straightConnector1">
            <a:avLst/>
          </a:prstGeom>
          <a:ln w="28575">
            <a:solidFill>
              <a:srgbClr val="0B0BFB"/>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7020" y="3486150"/>
            <a:ext cx="1806328" cy="307777"/>
          </a:xfrm>
          <a:prstGeom prst="rect">
            <a:avLst/>
          </a:prstGeom>
          <a:noFill/>
        </p:spPr>
        <p:txBody>
          <a:bodyPr wrap="none" rtlCol="0">
            <a:spAutoFit/>
          </a:bodyPr>
          <a:lstStyle/>
          <a:p>
            <a:r>
              <a:rPr lang="en-US" sz="1400" dirty="0" smtClean="0">
                <a:solidFill>
                  <a:srgbClr val="0B0BFB"/>
                </a:solidFill>
              </a:rPr>
              <a:t>natural lake level drop</a:t>
            </a:r>
            <a:endParaRPr lang="en-US" sz="1400" dirty="0">
              <a:solidFill>
                <a:srgbClr val="0B0BFB"/>
              </a:solidFill>
            </a:endParaRPr>
          </a:p>
        </p:txBody>
      </p:sp>
      <p:sp>
        <p:nvSpPr>
          <p:cNvPr id="17" name="TextBox 16"/>
          <p:cNvSpPr txBox="1"/>
          <p:nvPr/>
        </p:nvSpPr>
        <p:spPr>
          <a:xfrm>
            <a:off x="596488" y="5118820"/>
            <a:ext cx="7951023" cy="923330"/>
          </a:xfrm>
          <a:prstGeom prst="rect">
            <a:avLst/>
          </a:prstGeom>
          <a:noFill/>
        </p:spPr>
        <p:txBody>
          <a:bodyPr wrap="none" rtlCol="0">
            <a:spAutoFit/>
          </a:bodyPr>
          <a:lstStyle/>
          <a:p>
            <a:r>
              <a:rPr lang="en-US" dirty="0" smtClean="0"/>
              <a:t>Shoreline dune morphology</a:t>
            </a:r>
          </a:p>
          <a:p>
            <a:pPr marL="228600" indent="-228600">
              <a:buFont typeface="Arial" pitchFamily="34" charset="0"/>
              <a:buChar char="•"/>
            </a:pPr>
            <a:r>
              <a:rPr lang="en-US" dirty="0" smtClean="0"/>
              <a:t>Form in linear bands parallel to shore</a:t>
            </a:r>
          </a:p>
          <a:p>
            <a:pPr marL="228600" indent="-228600">
              <a:buFont typeface="Arial" pitchFamily="34" charset="0"/>
              <a:buChar char="•"/>
            </a:pPr>
            <a:r>
              <a:rPr lang="en-US" dirty="0" smtClean="0"/>
              <a:t>Form “in-balance” with sand supply such that they are stabilized with vegetation</a:t>
            </a:r>
            <a:endParaRPr lang="en-US" dirty="0"/>
          </a:p>
        </p:txBody>
      </p:sp>
      <p:sp>
        <p:nvSpPr>
          <p:cNvPr id="11" name="TextBox 10"/>
          <p:cNvSpPr txBox="1"/>
          <p:nvPr/>
        </p:nvSpPr>
        <p:spPr>
          <a:xfrm>
            <a:off x="5186480" y="4696365"/>
            <a:ext cx="3957520" cy="261610"/>
          </a:xfrm>
          <a:prstGeom prst="rect">
            <a:avLst/>
          </a:prstGeom>
          <a:noFill/>
        </p:spPr>
        <p:txBody>
          <a:bodyPr wrap="square" rtlCol="0">
            <a:spAutoFit/>
          </a:bodyPr>
          <a:lstStyle/>
          <a:p>
            <a:pPr algn="r"/>
            <a:r>
              <a:rPr lang="en-US" sz="1050" i="1" dirty="0" smtClean="0"/>
              <a:t>(graphic is for illustrative purposes only an is  not drawn to scale)</a:t>
            </a:r>
            <a:endParaRPr lang="en-US" sz="105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6" name="Picture 5" descr="C:\Users\gholder\Pictures\Keeler Dunes Visit Apr-2010\IMG_0454.JPG"/>
          <p:cNvPicPr>
            <a:picLocks noChangeAspect="1" noChangeArrowheads="1"/>
          </p:cNvPicPr>
          <p:nvPr/>
        </p:nvPicPr>
        <p:blipFill>
          <a:blip r:embed="rId2" cstate="print"/>
          <a:srcRect/>
          <a:stretch>
            <a:fillRect/>
          </a:stretch>
        </p:blipFill>
        <p:spPr bwMode="auto">
          <a:xfrm>
            <a:off x="609373" y="702245"/>
            <a:ext cx="7925254" cy="5943600"/>
          </a:xfrm>
          <a:prstGeom prst="rect">
            <a:avLst/>
          </a:prstGeom>
          <a:noFill/>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121018"/>
            <a:ext cx="8229600" cy="466012"/>
          </a:xfrm>
        </p:spPr>
        <p:txBody>
          <a:bodyPr>
            <a:normAutofit fontScale="90000"/>
          </a:bodyPr>
          <a:lstStyle/>
          <a:p>
            <a:r>
              <a:rPr lang="en-US" dirty="0" smtClean="0"/>
              <a:t>Vegetated Stable Dunes</a:t>
            </a:r>
            <a:endParaRPr lang="en-US" dirty="0"/>
          </a:p>
        </p:txBody>
      </p:sp>
      <p:sp>
        <p:nvSpPr>
          <p:cNvPr id="5" name="TextBox 4"/>
          <p:cNvSpPr txBox="1"/>
          <p:nvPr/>
        </p:nvSpPr>
        <p:spPr>
          <a:xfrm>
            <a:off x="6530655" y="6347780"/>
            <a:ext cx="2006062" cy="276999"/>
          </a:xfrm>
          <a:prstGeom prst="rect">
            <a:avLst/>
          </a:prstGeom>
          <a:noFill/>
        </p:spPr>
        <p:txBody>
          <a:bodyPr wrap="none" rtlCol="0">
            <a:spAutoFit/>
          </a:bodyPr>
          <a:lstStyle/>
          <a:p>
            <a:pPr algn="r"/>
            <a:r>
              <a:rPr lang="en-US" sz="1200" i="1" dirty="0" smtClean="0">
                <a:solidFill>
                  <a:prstClr val="black"/>
                </a:solidFill>
              </a:rPr>
              <a:t>(Swansea Dunes, April 2010)</a:t>
            </a:r>
            <a:endParaRPr lang="en-US" sz="1200" i="1" dirty="0">
              <a:solidFill>
                <a:prstClr val="black"/>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2675"/>
          </a:xfrm>
        </p:spPr>
        <p:txBody>
          <a:bodyPr>
            <a:normAutofit/>
          </a:bodyPr>
          <a:lstStyle/>
          <a:p>
            <a:r>
              <a:rPr lang="en-US" b="1" u="sng" dirty="0" smtClean="0">
                <a:effectLst>
                  <a:outerShdw blurRad="38100" dist="38100" dir="2700000" algn="tl">
                    <a:srgbClr val="000000">
                      <a:alpha val="43137"/>
                    </a:srgbClr>
                  </a:outerShdw>
                </a:effectLst>
              </a:rPr>
              <a:t>Landscape Periods</a:t>
            </a:r>
            <a:endParaRPr lang="en-US" b="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59725" y="1355129"/>
            <a:ext cx="5184675" cy="4147741"/>
          </a:xfrm>
        </p:spPr>
        <p:txBody>
          <a:bodyPr>
            <a:normAutofit/>
          </a:bodyPr>
          <a:lstStyle/>
          <a:p>
            <a:pPr marL="514350" indent="-514350">
              <a:buFont typeface="+mj-lt"/>
              <a:buAutoNum type="arabicPeriod"/>
            </a:pPr>
            <a:r>
              <a:rPr lang="en-US" sz="3600" dirty="0" smtClean="0">
                <a:effectLst>
                  <a:outerShdw blurRad="38100" dist="38100" dir="2700000" algn="tl">
                    <a:srgbClr val="000000">
                      <a:alpha val="43137"/>
                    </a:srgbClr>
                  </a:outerShdw>
                </a:effectLst>
              </a:rPr>
              <a:t>Pre-1860’s</a:t>
            </a:r>
          </a:p>
          <a:p>
            <a:pPr marL="514350" indent="-514350">
              <a:buFont typeface="+mj-lt"/>
              <a:buAutoNum type="arabicPeriod"/>
            </a:pPr>
            <a:r>
              <a:rPr lang="en-US" sz="3600" dirty="0" smtClean="0">
                <a:effectLst>
                  <a:outerShdw blurRad="38100" dist="38100" dir="2700000" algn="tl">
                    <a:srgbClr val="000000">
                      <a:alpha val="43137"/>
                    </a:srgbClr>
                  </a:outerShdw>
                </a:effectLst>
              </a:rPr>
              <a:t>1860 to 1920’s</a:t>
            </a:r>
          </a:p>
          <a:p>
            <a:pPr marL="514350" indent="-514350">
              <a:buFont typeface="+mj-lt"/>
              <a:buAutoNum type="arabicPeriod"/>
            </a:pPr>
            <a:r>
              <a:rPr lang="en-US" sz="3600" dirty="0" smtClean="0">
                <a:effectLst>
                  <a:outerShdw blurRad="38100" dist="38100" dir="2700000" algn="tl">
                    <a:srgbClr val="000000">
                      <a:alpha val="43137"/>
                    </a:srgbClr>
                  </a:outerShdw>
                </a:effectLst>
              </a:rPr>
              <a:t>1940’s to 1960</a:t>
            </a:r>
          </a:p>
          <a:p>
            <a:pPr marL="514350" indent="-514350">
              <a:buFont typeface="+mj-lt"/>
              <a:buAutoNum type="arabicPeriod"/>
            </a:pPr>
            <a:r>
              <a:rPr lang="en-US" sz="3600" dirty="0" smtClean="0">
                <a:effectLst>
                  <a:outerShdw blurRad="38100" dist="38100" dir="2700000" algn="tl">
                    <a:srgbClr val="000000">
                      <a:alpha val="43137"/>
                    </a:srgbClr>
                  </a:outerShdw>
                </a:effectLst>
              </a:rPr>
              <a:t>1960 to 2000</a:t>
            </a:r>
          </a:p>
          <a:p>
            <a:pPr marL="514350" indent="-514350">
              <a:buFont typeface="+mj-lt"/>
              <a:buAutoNum type="arabicPeriod"/>
            </a:pPr>
            <a:r>
              <a:rPr lang="en-US" sz="3600" dirty="0" smtClean="0">
                <a:effectLst>
                  <a:outerShdw blurRad="38100" dist="38100" dir="2700000" algn="tl">
                    <a:srgbClr val="000000">
                      <a:alpha val="43137"/>
                    </a:srgbClr>
                  </a:outerShdw>
                </a:effectLst>
              </a:rPr>
              <a:t>2000 to 2010</a:t>
            </a:r>
          </a:p>
          <a:p>
            <a:endParaRPr lang="en-US" sz="3600" dirty="0" smtClean="0">
              <a:effectLst>
                <a:outerShdw blurRad="38100" dist="38100" dir="2700000" algn="tl">
                  <a:srgbClr val="000000">
                    <a:alpha val="43137"/>
                  </a:srgbClr>
                </a:outerShdw>
              </a:effectLst>
            </a:endParaRPr>
          </a:p>
          <a:p>
            <a:pPr>
              <a:buNone/>
            </a:pPr>
            <a:endParaRPr lang="en-US" sz="3600" dirty="0" smtClean="0">
              <a:effectLst>
                <a:outerShdw blurRad="38100" dist="38100" dir="2700000" algn="tl">
                  <a:srgbClr val="000000">
                    <a:alpha val="43137"/>
                  </a:srgbClr>
                </a:outerShdw>
              </a:effectLst>
            </a:endParaRPr>
          </a:p>
          <a:p>
            <a:endParaRPr lang="en-US" sz="3600" dirty="0" smtClean="0">
              <a:effectLst>
                <a:outerShdw blurRad="38100" dist="38100" dir="2700000" algn="tl">
                  <a:srgbClr val="000000">
                    <a:alpha val="43137"/>
                  </a:srgbClr>
                </a:outerShdw>
              </a:effectLst>
            </a:endParaRPr>
          </a:p>
          <a:p>
            <a:endParaRPr lang="en-US" sz="3600" dirty="0" smtClean="0">
              <a:effectLst>
                <a:outerShdw blurRad="38100" dist="38100" dir="2700000" algn="tl">
                  <a:srgbClr val="000000">
                    <a:alpha val="43137"/>
                  </a:srgbClr>
                </a:outerShdw>
              </a:effectLst>
            </a:endParaRPr>
          </a:p>
          <a:p>
            <a:endParaRPr lang="en-US" sz="3600" dirty="0" smtClean="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sp>
        <p:nvSpPr>
          <p:cNvPr id="4" name="TextBox 3"/>
          <p:cNvSpPr txBox="1"/>
          <p:nvPr/>
        </p:nvSpPr>
        <p:spPr>
          <a:xfrm>
            <a:off x="4469002" y="6581001"/>
            <a:ext cx="4674998" cy="276999"/>
          </a:xfrm>
          <a:prstGeom prst="rect">
            <a:avLst/>
          </a:prstGeom>
          <a:noFill/>
        </p:spPr>
        <p:txBody>
          <a:bodyPr wrap="none" rtlCol="0">
            <a:spAutoFit/>
          </a:bodyPr>
          <a:lstStyle/>
          <a:p>
            <a:pPr algn="r"/>
            <a:r>
              <a:rPr lang="en-US" sz="1200" i="1" dirty="0" smtClean="0">
                <a:solidFill>
                  <a:schemeClr val="bg1"/>
                </a:solidFill>
              </a:rPr>
              <a:t>(oblique aerial photo  over the southern Keeler Dunes by </a:t>
            </a:r>
            <a:r>
              <a:rPr lang="en-US" sz="1200" i="1" dirty="0" err="1" smtClean="0">
                <a:solidFill>
                  <a:schemeClr val="bg1"/>
                </a:solidFill>
              </a:rPr>
              <a:t>HydroBio</a:t>
            </a:r>
            <a:r>
              <a:rPr lang="en-US" sz="1200" i="1" dirty="0" smtClean="0">
                <a:solidFill>
                  <a:schemeClr val="bg1"/>
                </a:solidFill>
              </a:rPr>
              <a:t>, 2010)</a:t>
            </a:r>
            <a:endParaRPr lang="en-US" sz="1200" i="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4843</TotalTime>
  <Words>2582</Words>
  <Application>Microsoft Office PowerPoint</Application>
  <PresentationFormat>On-screen Show (4:3)</PresentationFormat>
  <Paragraphs>356</Paragraphs>
  <Slides>29</Slides>
  <Notes>20</Notes>
  <HiddenSlides>0</HiddenSlides>
  <MMClips>0</MMClips>
  <ScaleCrop>false</ScaleCrop>
  <HeadingPairs>
    <vt:vector size="4" baseType="variant">
      <vt:variant>
        <vt:lpstr>Theme</vt:lpstr>
      </vt:variant>
      <vt:variant>
        <vt:i4>8</vt:i4>
      </vt:variant>
      <vt:variant>
        <vt:lpstr>Slide Titles</vt:lpstr>
      </vt:variant>
      <vt:variant>
        <vt:i4>29</vt:i4>
      </vt:variant>
    </vt:vector>
  </HeadingPairs>
  <TitlesOfParts>
    <vt:vector size="37" baseType="lpstr">
      <vt:lpstr>Office Theme</vt:lpstr>
      <vt:lpstr>1_Office Theme</vt:lpstr>
      <vt:lpstr>2_Office Theme</vt:lpstr>
      <vt:lpstr>3_Office Theme</vt:lpstr>
      <vt:lpstr>8_Office Theme</vt:lpstr>
      <vt:lpstr>9_Office Theme</vt:lpstr>
      <vt:lpstr>11_Office Theme</vt:lpstr>
      <vt:lpstr>6_Office Theme</vt:lpstr>
      <vt:lpstr>Workshop  on the  Origin and Development of the  Keeler Dunes</vt:lpstr>
      <vt:lpstr>Slide 2</vt:lpstr>
      <vt:lpstr>Technical Project Team</vt:lpstr>
      <vt:lpstr>Geographic Locations</vt:lpstr>
      <vt:lpstr>Dune Formation</vt:lpstr>
      <vt:lpstr>Active Migrating Dune</vt:lpstr>
      <vt:lpstr>Vegetated Dunes</vt:lpstr>
      <vt:lpstr>Vegetated Stable Dunes</vt:lpstr>
      <vt:lpstr>Landscape Periods</vt:lpstr>
      <vt:lpstr>Slide 10</vt:lpstr>
      <vt:lpstr>Prehistoric Dunes</vt:lpstr>
      <vt:lpstr>2. 1860 to 1920’s</vt:lpstr>
      <vt:lpstr>Inyo Development Company (IDC) c. 1920 vs 2012</vt:lpstr>
      <vt:lpstr>Slide 14</vt:lpstr>
      <vt:lpstr>3. 1940’s-1960</vt:lpstr>
      <vt:lpstr>Slide 16</vt:lpstr>
      <vt:lpstr>1950 Highway Realignment</vt:lpstr>
      <vt:lpstr>Train into Keeler, 1953 - 2012</vt:lpstr>
      <vt:lpstr>4. 1960-2000</vt:lpstr>
      <vt:lpstr>Slide 20</vt:lpstr>
      <vt:lpstr>5. 2000 - 2013</vt:lpstr>
      <vt:lpstr>Slide 22</vt:lpstr>
      <vt:lpstr>Slide 23</vt:lpstr>
      <vt:lpstr>Analysis of Potential Sand Sources  for the Keeler Dunes</vt:lpstr>
      <vt:lpstr>Important Considerations for Sand Source Identification</vt:lpstr>
      <vt:lpstr>Mineralogical Analyses</vt:lpstr>
      <vt:lpstr>Sand Source Summary</vt:lpstr>
      <vt:lpstr>Sand Source Summary</vt:lpstr>
      <vt:lpstr>May 2013 - Continued Public Hearing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 the  Origin and Development of the  Keeler Dunes</dc:title>
  <dc:creator>gholder</dc:creator>
  <cp:lastModifiedBy>gholder</cp:lastModifiedBy>
  <cp:revision>443</cp:revision>
  <dcterms:created xsi:type="dcterms:W3CDTF">2013-02-16T19:16:17Z</dcterms:created>
  <dcterms:modified xsi:type="dcterms:W3CDTF">2013-03-08T20:09:13Z</dcterms:modified>
</cp:coreProperties>
</file>